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317" r:id="rId2"/>
    <p:sldId id="318" r:id="rId3"/>
    <p:sldId id="292" r:id="rId4"/>
    <p:sldId id="319" r:id="rId5"/>
    <p:sldId id="293" r:id="rId6"/>
    <p:sldId id="294" r:id="rId7"/>
    <p:sldId id="312" r:id="rId8"/>
    <p:sldId id="296" r:id="rId9"/>
    <p:sldId id="314" r:id="rId10"/>
    <p:sldId id="315" r:id="rId11"/>
    <p:sldId id="299" r:id="rId12"/>
    <p:sldId id="300" r:id="rId13"/>
    <p:sldId id="316" r:id="rId14"/>
    <p:sldId id="302" r:id="rId15"/>
    <p:sldId id="303" r:id="rId16"/>
    <p:sldId id="304" r:id="rId17"/>
    <p:sldId id="305" r:id="rId18"/>
    <p:sldId id="306" r:id="rId19"/>
    <p:sldId id="307" r:id="rId20"/>
    <p:sldId id="308" r:id="rId21"/>
    <p:sldId id="309" r:id="rId22"/>
    <p:sldId id="310" r:id="rId23"/>
    <p:sldId id="31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3B"/>
    <a:srgbClr val="18453B"/>
    <a:srgbClr val="A5B6AE"/>
    <a:srgbClr val="004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45" autoAdjust="0"/>
  </p:normalViewPr>
  <p:slideViewPr>
    <p:cSldViewPr>
      <p:cViewPr varScale="1">
        <p:scale>
          <a:sx n="123" d="100"/>
          <a:sy n="123" d="100"/>
        </p:scale>
        <p:origin x="45" y="411"/>
      </p:cViewPr>
      <p:guideLst>
        <p:guide orient="horz" pos="2160"/>
        <p:guide pos="2880"/>
      </p:guideLst>
    </p:cSldViewPr>
  </p:slideViewPr>
  <p:outlineViewPr>
    <p:cViewPr>
      <p:scale>
        <a:sx n="33" d="100"/>
        <a:sy n="33" d="100"/>
      </p:scale>
      <p:origin x="0" y="-3771"/>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2" d="100"/>
          <a:sy n="92" d="100"/>
        </p:scale>
        <p:origin x="1971"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Header Placeholder 1"/>
          <p:cNvSpPr>
            <a:spLocks noGrp="1"/>
          </p:cNvSpPr>
          <p:nvPr>
            <p:ph type="hdr" sz="quarter"/>
          </p:nvPr>
        </p:nvSpPr>
        <p:spPr>
          <a:xfrm>
            <a:off x="762000" y="0"/>
            <a:ext cx="2462149" cy="457200"/>
          </a:xfrm>
          <a:prstGeom prst="rect">
            <a:avLst/>
          </a:prstGeom>
        </p:spPr>
        <p:txBody>
          <a:bodyPr vert="horz" lIns="91440" tIns="45720" rIns="91440" bIns="45720" rtlCol="0" anchor="ctr"/>
          <a:lstStyle>
            <a:lvl1pPr algn="l">
              <a:defRPr sz="1200"/>
            </a:lvl1pPr>
          </a:lstStyle>
          <a:p>
            <a:endParaRPr lang="en-US" sz="1100" dirty="0"/>
          </a:p>
        </p:txBody>
      </p:sp>
      <p:sp>
        <p:nvSpPr>
          <p:cNvPr id="8" name="Date Placeholder 2"/>
          <p:cNvSpPr>
            <a:spLocks noGrp="1"/>
          </p:cNvSpPr>
          <p:nvPr>
            <p:ph type="dt" sz="quarter" idx="1"/>
          </p:nvPr>
        </p:nvSpPr>
        <p:spPr>
          <a:xfrm>
            <a:off x="3657600" y="0"/>
            <a:ext cx="2971800" cy="457200"/>
          </a:xfrm>
          <a:prstGeom prst="rect">
            <a:avLst/>
          </a:prstGeom>
        </p:spPr>
        <p:txBody>
          <a:bodyPr vert="horz" lIns="91440" tIns="45720" rIns="91440" bIns="45720" rtlCol="0" anchor="ctr"/>
          <a:lstStyle>
            <a:lvl1pPr algn="r">
              <a:defRPr sz="1200"/>
            </a:lvl1pPr>
          </a:lstStyle>
          <a:p>
            <a:endParaRPr lang="en-US" sz="1100" dirty="0"/>
          </a:p>
        </p:txBody>
      </p:sp>
      <p:sp>
        <p:nvSpPr>
          <p:cNvPr id="9" name="Footer Placeholder 3"/>
          <p:cNvSpPr>
            <a:spLocks noGrp="1"/>
          </p:cNvSpPr>
          <p:nvPr>
            <p:ph type="ftr" sz="quarter" idx="2"/>
          </p:nvPr>
        </p:nvSpPr>
        <p:spPr>
          <a:xfrm>
            <a:off x="257300" y="8686800"/>
            <a:ext cx="2971800" cy="457200"/>
          </a:xfrm>
          <a:prstGeom prst="rect">
            <a:avLst/>
          </a:prstGeom>
        </p:spPr>
        <p:txBody>
          <a:bodyPr vert="horz" lIns="91440" tIns="45720" rIns="91440" bIns="45720" rtlCol="0" anchor="b"/>
          <a:lstStyle>
            <a:lvl1pPr algn="l">
              <a:defRPr sz="1200"/>
            </a:lvl1pPr>
          </a:lstStyle>
          <a:p>
            <a:endParaRPr lang="en-US" sz="1100" dirty="0"/>
          </a:p>
        </p:txBody>
      </p:sp>
      <p:sp>
        <p:nvSpPr>
          <p:cNvPr id="10" name="Slide Number Placeholder 4"/>
          <p:cNvSpPr>
            <a:spLocks noGrp="1"/>
          </p:cNvSpPr>
          <p:nvPr>
            <p:ph type="sldNum" sz="quarter" idx="3"/>
          </p:nvPr>
        </p:nvSpPr>
        <p:spPr>
          <a:xfrm>
            <a:off x="3236025" y="8686800"/>
            <a:ext cx="411480" cy="457200"/>
          </a:xfrm>
          <a:prstGeom prst="rect">
            <a:avLst/>
          </a:prstGeom>
        </p:spPr>
        <p:txBody>
          <a:bodyPr vert="horz" lIns="91440" tIns="45720" rIns="91440" bIns="45720" rtlCol="0" anchor="b"/>
          <a:lstStyle>
            <a:lvl1pPr algn="r">
              <a:defRPr sz="1200"/>
            </a:lvl1pPr>
          </a:lstStyle>
          <a:p>
            <a:pPr algn="ctr"/>
            <a:endParaRPr lang="en-US" dirty="0"/>
          </a:p>
        </p:txBody>
      </p:sp>
      <p:pic>
        <p:nvPicPr>
          <p:cNvPr id="11" name="Picture 2" descr="D:\Users\wrd\Documents\CSE498\archive\logo\capstone\png\green-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70" y="11875"/>
            <a:ext cx="725805" cy="4610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57600" y="8686800"/>
            <a:ext cx="2971800" cy="457200"/>
          </a:xfrm>
          <a:prstGeom prst="rect">
            <a:avLst/>
          </a:prstGeom>
          <a:noFill/>
        </p:spPr>
        <p:txBody>
          <a:bodyPr wrap="square" rtlCol="0" anchor="b">
            <a:noAutofit/>
          </a:bodyPr>
          <a:lstStyle/>
          <a:p>
            <a:pPr algn="r"/>
            <a:endParaRPr lang="en-US" sz="1100" dirty="0"/>
          </a:p>
        </p:txBody>
      </p:sp>
    </p:spTree>
    <p:extLst>
      <p:ext uri="{BB962C8B-B14F-4D97-AF65-F5344CB8AC3E}">
        <p14:creationId xmlns:p14="http://schemas.microsoft.com/office/powerpoint/2010/main" val="19579445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en-US"/>
          </a:p>
        </p:txBody>
      </p:sp>
    </p:spTree>
    <p:extLst>
      <p:ext uri="{BB962C8B-B14F-4D97-AF65-F5344CB8AC3E}">
        <p14:creationId xmlns:p14="http://schemas.microsoft.com/office/powerpoint/2010/main" val="132426074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90715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502942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2625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130367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endParaRPr lang="en-US"/>
          </a:p>
        </p:txBody>
      </p:sp>
      <p:sp>
        <p:nvSpPr>
          <p:cNvPr id="7" name="Header Placeholder 6"/>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55328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635661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5915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2147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04224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59179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56795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728512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177124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8" name="Rectangle 2"/>
          <p:cNvSpPr>
            <a:spLocks noGrp="1" noRot="1" noChangeAspect="1" noChangeArrowheads="1" noTextEdit="1"/>
          </p:cNvSpPr>
          <p:nvPr>
            <p:ph type="sldImg"/>
          </p:nvPr>
        </p:nvSpPr>
        <p:spPr>
          <a:ln/>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725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25397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8377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xfrm>
            <a:off x="913805" y="4343703"/>
            <a:ext cx="5030391"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7839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586245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487600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61710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555977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32355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056846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apstone.cse.msu.ed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0668" y="1676400"/>
            <a:ext cx="7772400" cy="1470025"/>
          </a:xfrm>
        </p:spPr>
        <p:txBody>
          <a:bodyPr/>
          <a:lstStyle>
            <a:lvl1pPr algn="r">
              <a:defRPr/>
            </a:lvl1pPr>
          </a:lstStyle>
          <a:p>
            <a:r>
              <a:rPr lang="en-US" dirty="0"/>
              <a:t>Click to edit Master title style</a:t>
            </a:r>
          </a:p>
        </p:txBody>
      </p:sp>
      <p:sp>
        <p:nvSpPr>
          <p:cNvPr id="3" name="Subtitle 2"/>
          <p:cNvSpPr>
            <a:spLocks noGrp="1"/>
          </p:cNvSpPr>
          <p:nvPr>
            <p:ph type="subTitle" idx="1"/>
          </p:nvPr>
        </p:nvSpPr>
        <p:spPr>
          <a:xfrm>
            <a:off x="2072268" y="5867400"/>
            <a:ext cx="6400800" cy="854074"/>
          </a:xfrm>
        </p:spPr>
        <p:txBody>
          <a:bodyPr>
            <a:noAutofit/>
          </a:bodyPr>
          <a:lstStyle>
            <a:lvl1pPr marL="0" indent="0" algn="r">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The Capstone Experience</a:t>
            </a:r>
          </a:p>
        </p:txBody>
      </p:sp>
      <p:sp>
        <p:nvSpPr>
          <p:cNvPr id="5" name="Footer Placeholder 4"/>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64718" y="895350"/>
            <a:ext cx="33083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userDrawn="1"/>
        </p:nvGrpSpPr>
        <p:grpSpPr>
          <a:xfrm>
            <a:off x="76200" y="5399049"/>
            <a:ext cx="1618345" cy="1409337"/>
            <a:chOff x="76200" y="5399049"/>
            <a:chExt cx="1618345" cy="1409337"/>
          </a:xfrm>
        </p:grpSpPr>
        <p:pic>
          <p:nvPicPr>
            <p:cNvPr id="9" name="Picture 9" descr="D:\Users\wrd\Documents\CSE498\archive\logo\capstone-logo-gree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99049"/>
              <a:ext cx="1618345" cy="102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93210" y="6376586"/>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defRPr/>
              </a:pPr>
              <a:r>
                <a:rPr lang="en-US" sz="1100" i="1" dirty="0"/>
                <a:t>From Students…</a:t>
              </a:r>
            </a:p>
            <a:p>
              <a:pPr algn="r" eaLnBrk="1" hangingPunct="1">
                <a:defRPr/>
              </a:pPr>
              <a:r>
                <a:rPr lang="en-US" sz="1100" i="1" dirty="0"/>
                <a:t>…to Professionals</a:t>
              </a:r>
            </a:p>
          </p:txBody>
        </p:sp>
      </p:grpSp>
      <p:sp>
        <p:nvSpPr>
          <p:cNvPr id="8" name="TextBox 7"/>
          <p:cNvSpPr txBox="1"/>
          <p:nvPr userDrawn="1"/>
        </p:nvSpPr>
        <p:spPr>
          <a:xfrm>
            <a:off x="3977268" y="3225225"/>
            <a:ext cx="4495800" cy="584775"/>
          </a:xfrm>
          <a:prstGeom prst="rect">
            <a:avLst/>
          </a:prstGeom>
          <a:noFill/>
        </p:spPr>
        <p:txBody>
          <a:bodyPr wrap="square" rtlCol="0">
            <a:spAutoFit/>
          </a:bodyPr>
          <a:lstStyle/>
          <a:p>
            <a:pPr algn="r"/>
            <a:r>
              <a:rPr lang="en-US" sz="3200" dirty="0">
                <a:solidFill>
                  <a:srgbClr val="18453B"/>
                </a:solidFill>
              </a:rPr>
              <a:t>The Capstone</a:t>
            </a:r>
            <a:r>
              <a:rPr lang="en-US" sz="3200" baseline="0" dirty="0">
                <a:solidFill>
                  <a:srgbClr val="18453B"/>
                </a:solidFill>
              </a:rPr>
              <a:t> Experience</a:t>
            </a:r>
            <a:endParaRPr lang="en-US" sz="3200" dirty="0">
              <a:solidFill>
                <a:srgbClr val="18453B"/>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230188" indent="-230188">
              <a:defRPr/>
            </a:lvl1pPr>
            <a:lvl2pPr marL="461963" indent="-231775">
              <a:buFont typeface="Wingdings" pitchFamily="2" charset="2"/>
              <a:buChar char="§"/>
              <a:defRPr/>
            </a:lvl2pPr>
            <a:lvl3pPr marL="684213" indent="-222250">
              <a:buFont typeface="Courier New" pitchFamily="49" charset="0"/>
              <a:buChar char="o"/>
              <a:defRPr/>
            </a:lvl3pPr>
            <a:lvl4pPr marL="914400" indent="-230188">
              <a:defRPr/>
            </a:lvl4pPr>
            <a:lvl5pPr marL="11445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92875"/>
            <a:ext cx="1828800" cy="365125"/>
          </a:xfrm>
        </p:spPr>
        <p:txBody>
          <a:bodyPr/>
          <a:lstStyle/>
          <a:p>
            <a:r>
              <a:rPr lang="en-US" dirty="0"/>
              <a:t>The Capstone Experience</a:t>
            </a:r>
          </a:p>
        </p:txBody>
      </p:sp>
      <p:sp>
        <p:nvSpPr>
          <p:cNvPr id="5" name="Footer Placeholder 4"/>
          <p:cNvSpPr>
            <a:spLocks noGrp="1"/>
          </p:cNvSpPr>
          <p:nvPr>
            <p:ph type="ftr" sz="quarter" idx="11"/>
          </p:nvPr>
        </p:nvSpPr>
        <p:spPr>
          <a:xfrm>
            <a:off x="2286000" y="6492875"/>
            <a:ext cx="6400800" cy="365125"/>
          </a:xfrm>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creen M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l">
              <a:defRPr/>
            </a:lvl1pPr>
          </a:lstStyle>
          <a:p>
            <a:r>
              <a:rPr lang="en-US" dirty="0"/>
              <a:t>The Capstone Experience</a:t>
            </a:r>
          </a:p>
        </p:txBody>
      </p:sp>
      <p:sp>
        <p:nvSpPr>
          <p:cNvPr id="4" name="Footer Placeholder 3"/>
          <p:cNvSpPr>
            <a:spLocks noGrp="1"/>
          </p:cNvSpPr>
          <p:nvPr>
            <p:ph type="ftr" sz="quarter" idx="11"/>
          </p:nvPr>
        </p:nvSpPr>
        <p:spPr>
          <a:xfrm>
            <a:off x="2286000" y="6492875"/>
            <a:ext cx="6400800" cy="365125"/>
          </a:xfrm>
        </p:spPr>
        <p:txBody>
          <a:bodyPr/>
          <a:lstStyle/>
          <a:p>
            <a:r>
              <a:rPr lang="en-US" dirty="0"/>
              <a:t>Team [Team Name</a:t>
            </a:r>
            <a:r>
              <a:rPr lang="en-US"/>
              <a:t>] Project Plan </a:t>
            </a:r>
            <a:r>
              <a:rPr lang="en-US" dirty="0"/>
              <a:t>Presentation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d M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a:lvl1pPr>
          </a:lstStyle>
          <a:p>
            <a:endParaRPr lang="en-US" dirty="0"/>
          </a:p>
        </p:txBody>
      </p:sp>
      <p:sp>
        <p:nvSpPr>
          <p:cNvPr id="3" name="Text Placeholder 2"/>
          <p:cNvSpPr>
            <a:spLocks noGrp="1"/>
          </p:cNvSpPr>
          <p:nvPr>
            <p:ph type="body" idx="1" hasCustomPrompt="1"/>
          </p:nvPr>
        </p:nvSpPr>
        <p:spPr/>
        <p:txBody>
          <a:bodyPr>
            <a:noAutofit/>
          </a:bodyPr>
          <a:lstStyle>
            <a:lvl1pPr marL="115888" indent="-115888">
              <a:defRPr sz="1400"/>
            </a:lvl1pPr>
            <a:lvl2pPr marL="230188" indent="-114300">
              <a:defRPr sz="1200"/>
            </a:lvl2pPr>
            <a:lvl3pPr marL="341313" indent="-111125">
              <a:defRPr sz="1000"/>
            </a:lvl3pPr>
            <a:lvl4pPr marL="457200" indent="-115888">
              <a:defRPr sz="900"/>
            </a:lvl4pPr>
            <a:lvl5pPr marL="630238" indent="-173038">
              <a:defRPr sz="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137A45B1-BDCE-4390-B4D0-5432468D0B47}"/>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6162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85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92875"/>
            <a:ext cx="1828800" cy="365125"/>
          </a:xfrm>
          <a:prstGeom prst="rect">
            <a:avLst/>
          </a:prstGeom>
        </p:spPr>
        <p:txBody>
          <a:bodyPr vert="horz" lIns="137160" tIns="45720" rIns="91440" bIns="45720" rtlCol="0" anchor="ctr"/>
          <a:lstStyle>
            <a:lvl1pPr algn="l">
              <a:defRPr sz="1200">
                <a:solidFill>
                  <a:schemeClr val="tx1">
                    <a:tint val="75000"/>
                  </a:schemeClr>
                </a:solidFill>
              </a:defRPr>
            </a:lvl1pPr>
          </a:lstStyle>
          <a:p>
            <a:r>
              <a:rPr lang="en-US"/>
              <a:t>The Capstone Experience</a:t>
            </a:r>
          </a:p>
        </p:txBody>
      </p:sp>
      <p:sp>
        <p:nvSpPr>
          <p:cNvPr id="5" name="Footer Placeholder 4"/>
          <p:cNvSpPr>
            <a:spLocks noGrp="1"/>
          </p:cNvSpPr>
          <p:nvPr>
            <p:ph type="ftr" sz="quarter" idx="3"/>
          </p:nvPr>
        </p:nvSpPr>
        <p:spPr>
          <a:xfrm>
            <a:off x="2286000" y="6492875"/>
            <a:ext cx="6400800" cy="365125"/>
          </a:xfrm>
          <a:prstGeom prst="rect">
            <a:avLst/>
          </a:prstGeom>
        </p:spPr>
        <p:txBody>
          <a:bodyPr vert="horz" lIns="91440" tIns="45720" rIns="0" bIns="45720" rtlCol="0" anchor="ctr"/>
          <a:lstStyle>
            <a:lvl1pPr algn="r">
              <a:defRPr sz="1200">
                <a:solidFill>
                  <a:schemeClr val="tx1">
                    <a:tint val="75000"/>
                  </a:schemeClr>
                </a:solidFill>
              </a:defRPr>
            </a:lvl1pPr>
          </a:lstStyle>
          <a:p>
            <a:r>
              <a:rPr lang="en-US"/>
              <a:t>Team [Team Name] &lt;&lt;PresentationName&gt;&gt; Presentation</a:t>
            </a:r>
            <a:endParaRPr lang="en-US" dirty="0"/>
          </a:p>
        </p:txBody>
      </p:sp>
      <p:sp>
        <p:nvSpPr>
          <p:cNvPr id="6" name="Slide Number Placeholder 5"/>
          <p:cNvSpPr>
            <a:spLocks noGrp="1"/>
          </p:cNvSpPr>
          <p:nvPr>
            <p:ph type="sldNum" sz="quarter" idx="4"/>
          </p:nvPr>
        </p:nvSpPr>
        <p:spPr>
          <a:xfrm>
            <a:off x="8686800" y="6492875"/>
            <a:ext cx="457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6F15528-21DE-4FAA-801E-634DDDAF4B2B}" type="slidenum">
              <a:rPr lang="en-US" smtClean="0"/>
              <a:pPr/>
              <a:t>‹#›</a:t>
            </a:fld>
            <a:endParaRPr lang="en-US" dirty="0"/>
          </a:p>
        </p:txBody>
      </p:sp>
      <p:sp>
        <p:nvSpPr>
          <p:cNvPr id="8" name="Rectangle 7"/>
          <p:cNvSpPr/>
          <p:nvPr userDrawn="1"/>
        </p:nvSpPr>
        <p:spPr>
          <a:xfrm>
            <a:off x="457200" y="1436649"/>
            <a:ext cx="8686800" cy="152400"/>
          </a:xfrm>
          <a:prstGeom prst="rect">
            <a:avLst/>
          </a:prstGeom>
          <a:solidFill>
            <a:srgbClr val="18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36649"/>
            <a:ext cx="411480" cy="152400"/>
          </a:xfrm>
          <a:prstGeom prst="rect">
            <a:avLst/>
          </a:prstGeom>
          <a:solidFill>
            <a:srgbClr val="A5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D:\Users\wrd\Documents\CSE498\archive\logo\capstone\png\green-green.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151" y="6478789"/>
            <a:ext cx="544354" cy="3457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2" r:id="rId4"/>
  </p:sldLayoutIdLst>
  <p:hf hdr="0"/>
  <p:txStyles>
    <p:titleStyle>
      <a:lvl1pPr algn="l" defTabSz="914400" rtl="0" eaLnBrk="1" latinLnBrk="0" hangingPunct="1">
        <a:spcBef>
          <a:spcPct val="0"/>
        </a:spcBef>
        <a:buNone/>
        <a:tabLst>
          <a:tab pos="8001000" algn="r"/>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pstone.cse.msu.edu/2022-08/schedules/weekly-schedul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getpaint.net/download.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ockuphone.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etpaint.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capstone.cse.msu.edu/other-links/syllabu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4C03-F1AA-493E-A889-E98343C8248D}"/>
              </a:ext>
            </a:extLst>
          </p:cNvPr>
          <p:cNvSpPr>
            <a:spLocks noGrp="1"/>
          </p:cNvSpPr>
          <p:nvPr>
            <p:ph type="title"/>
          </p:nvPr>
        </p:nvSpPr>
        <p:spPr>
          <a:xfrm>
            <a:off x="457200" y="304800"/>
            <a:ext cx="8229600" cy="1143000"/>
          </a:xfrm>
        </p:spPr>
        <p:txBody>
          <a:bodyPr/>
          <a:lstStyle/>
          <a:p>
            <a:r>
              <a:rPr lang="en-US" dirty="0"/>
              <a:t>Read Me	</a:t>
            </a:r>
            <a:r>
              <a:rPr lang="en-US" sz="2000" dirty="0"/>
              <a:t>[1 of 2]</a:t>
            </a:r>
          </a:p>
        </p:txBody>
      </p:sp>
      <p:sp>
        <p:nvSpPr>
          <p:cNvPr id="3" name="Text Placeholder 2">
            <a:extLst>
              <a:ext uri="{FF2B5EF4-FFF2-40B4-BE49-F238E27FC236}">
                <a16:creationId xmlns:a16="http://schemas.microsoft.com/office/drawing/2014/main" id="{3469EBB1-721D-4FEA-B8B1-97125EF1F86E}"/>
              </a:ext>
            </a:extLst>
          </p:cNvPr>
          <p:cNvSpPr>
            <a:spLocks noGrp="1"/>
          </p:cNvSpPr>
          <p:nvPr>
            <p:ph type="body" idx="1"/>
          </p:nvPr>
        </p:nvSpPr>
        <p:spPr>
          <a:xfrm>
            <a:off x="457200" y="1600200"/>
            <a:ext cx="8229600" cy="4878589"/>
          </a:xfrm>
        </p:spPr>
        <p:txBody>
          <a:bodyPr/>
          <a:lstStyle/>
          <a:p>
            <a:r>
              <a:rPr lang="en-US" dirty="0"/>
              <a:t>Presenting</a:t>
            </a:r>
          </a:p>
          <a:p>
            <a:pPr lvl="1"/>
            <a:r>
              <a:rPr lang="en-US" dirty="0"/>
              <a:t>The purpose of </a:t>
            </a:r>
            <a:r>
              <a:rPr lang="en-US"/>
              <a:t>the Project Plan </a:t>
            </a:r>
            <a:r>
              <a:rPr lang="en-US" dirty="0"/>
              <a:t>Presentation is to convince everyone that your team has scoped your project, understands the functional, design and technical specifications, and that your team has a crafted plan to develop, debug and deliver your project to your client on </a:t>
            </a:r>
            <a:r>
              <a:rPr lang="en-US"/>
              <a:t>time (Wednesday, April 23) </a:t>
            </a:r>
            <a:r>
              <a:rPr lang="en-US" dirty="0"/>
              <a:t>and on budget ($0). </a:t>
            </a:r>
          </a:p>
          <a:p>
            <a:pPr lvl="1"/>
            <a:r>
              <a:rPr lang="en-US" dirty="0"/>
              <a:t>The time limit for your presentation </a:t>
            </a:r>
            <a:r>
              <a:rPr lang="en-US"/>
              <a:t>is 14 </a:t>
            </a:r>
            <a:r>
              <a:rPr lang="en-US" dirty="0"/>
              <a:t>minutes, which will be strictly enforced. Practice your presentation to ensure that you will finish within the allotted time.</a:t>
            </a:r>
          </a:p>
          <a:p>
            <a:pPr lvl="1"/>
            <a:r>
              <a:rPr lang="en-US" dirty="0"/>
              <a:t>Each team will present using their own laptop. You will be provided with a wireless presenter. Ask your TM for adapters to connect the laptop that you will be using to the audio/visual equipment in your presentation room. Test in advance in the room in which you will presenting with the laptop that your team will be using.</a:t>
            </a:r>
          </a:p>
          <a:p>
            <a:pPr lvl="1"/>
            <a:r>
              <a:rPr lang="en-US" dirty="0"/>
              <a:t>We will meet in “split-hands” meetings</a:t>
            </a:r>
            <a:r>
              <a:rPr lang="en-US"/>
              <a:t>. Luke’s </a:t>
            </a:r>
            <a:r>
              <a:rPr lang="en-US" dirty="0"/>
              <a:t>teams will meet </a:t>
            </a:r>
            <a:r>
              <a:rPr lang="en-US"/>
              <a:t>in 1249 Anthony Hall, Griffin’s </a:t>
            </a:r>
            <a:r>
              <a:rPr lang="en-US" dirty="0"/>
              <a:t>teams will meet </a:t>
            </a:r>
            <a:r>
              <a:rPr lang="en-US"/>
              <a:t>in 2400 Engineering, and Jared’s </a:t>
            </a:r>
            <a:r>
              <a:rPr lang="en-US" dirty="0"/>
              <a:t>teams will meet </a:t>
            </a:r>
            <a:r>
              <a:rPr lang="en-US"/>
              <a:t>in 1345 Engineering.</a:t>
            </a:r>
            <a:endParaRPr lang="en-US" dirty="0"/>
          </a:p>
          <a:p>
            <a:pPr lvl="1"/>
            <a:r>
              <a:rPr lang="en-US" dirty="0"/>
              <a:t>All team members of the presenting teams are required to dress business casual on the day of their presentation. Business casual does not include jeans, sneakers, tennis shoes, hats, coats, hoodies, t-shirts or shirts that are not tucked into pants. Google “what is business casual.”</a:t>
            </a:r>
          </a:p>
          <a:p>
            <a:pPr lvl="1"/>
            <a:r>
              <a:rPr lang="en-US" dirty="0"/>
              <a:t>Although the presentations will be scheduled over the course </a:t>
            </a:r>
            <a:r>
              <a:rPr lang="en-US"/>
              <a:t>of two </a:t>
            </a:r>
            <a:r>
              <a:rPr lang="en-US" dirty="0"/>
              <a:t>meetings, all teams must be prepared to present on the first day scheduled</a:t>
            </a:r>
            <a:r>
              <a:rPr lang="en-US"/>
              <a:t>, Tuesday, September 16.</a:t>
            </a:r>
            <a:endParaRPr lang="en-US" dirty="0"/>
          </a:p>
          <a:p>
            <a:pPr lvl="1"/>
            <a:r>
              <a:rPr lang="en-US" dirty="0"/>
              <a:t>The presentation schedule will be posted on our </a:t>
            </a:r>
            <a:r>
              <a:rPr lang="en-US" dirty="0">
                <a:hlinkClick r:id="rId3"/>
              </a:rPr>
              <a:t>Weekly Schedule</a:t>
            </a:r>
            <a:r>
              <a:rPr lang="en-US" dirty="0"/>
              <a:t> page in the evening </a:t>
            </a:r>
            <a:r>
              <a:rPr lang="en-US"/>
              <a:t>of Monday, September 15.</a:t>
            </a:r>
            <a:endParaRPr lang="en-US" dirty="0"/>
          </a:p>
        </p:txBody>
      </p:sp>
      <p:sp>
        <p:nvSpPr>
          <p:cNvPr id="6" name="Slide Number Placeholder 5">
            <a:extLst>
              <a:ext uri="{FF2B5EF4-FFF2-40B4-BE49-F238E27FC236}">
                <a16:creationId xmlns:a16="http://schemas.microsoft.com/office/drawing/2014/main" id="{76BB81A2-1802-4F8C-9C16-374BABA42C85}"/>
              </a:ext>
            </a:extLst>
          </p:cNvPr>
          <p:cNvSpPr>
            <a:spLocks noGrp="1"/>
          </p:cNvSpPr>
          <p:nvPr>
            <p:ph type="sldNum" sz="quarter" idx="12"/>
          </p:nvPr>
        </p:nvSpPr>
        <p:spPr>
          <a:xfrm>
            <a:off x="8686800" y="6492875"/>
            <a:ext cx="457200" cy="365125"/>
          </a:xfrm>
        </p:spPr>
        <p:txBody>
          <a:bodyPr/>
          <a:lstStyle/>
          <a:p>
            <a:fld id="{B6F15528-21DE-4FAA-801E-634DDDAF4B2B}" type="slidenum">
              <a:rPr lang="en-US" smtClean="0"/>
              <a:pPr/>
              <a:t>1</a:t>
            </a:fld>
            <a:endParaRPr lang="en-US" dirty="0"/>
          </a:p>
        </p:txBody>
      </p:sp>
      <p:sp>
        <p:nvSpPr>
          <p:cNvPr id="7" name="TextBox 6">
            <a:extLst>
              <a:ext uri="{FF2B5EF4-FFF2-40B4-BE49-F238E27FC236}">
                <a16:creationId xmlns:a16="http://schemas.microsoft.com/office/drawing/2014/main" id="{8C590649-97F3-6EC9-5567-FD8EF3318D4C}"/>
              </a:ext>
            </a:extLst>
          </p:cNvPr>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115733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4]</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06880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Screen Mockup Instructions</a:t>
            </a:r>
          </a:p>
        </p:txBody>
      </p:sp>
      <p:sp>
        <p:nvSpPr>
          <p:cNvPr id="2" name="Content Placeholder 1"/>
          <p:cNvSpPr>
            <a:spLocks noGrp="1"/>
          </p:cNvSpPr>
          <p:nvPr>
            <p:ph idx="1"/>
          </p:nvPr>
        </p:nvSpPr>
        <p:spPr/>
        <p:txBody>
          <a:bodyPr>
            <a:normAutofit fontScale="62500" lnSpcReduction="20000"/>
          </a:bodyPr>
          <a:lstStyle/>
          <a:p>
            <a:r>
              <a:rPr lang="en-US" dirty="0"/>
              <a:t>Ensure that your mockups…</a:t>
            </a:r>
          </a:p>
          <a:p>
            <a:pPr lvl="1"/>
            <a:r>
              <a:rPr lang="en-US" dirty="0"/>
              <a:t>are readable (size-wise),</a:t>
            </a:r>
          </a:p>
          <a:p>
            <a:pPr lvl="1"/>
            <a:r>
              <a:rPr lang="en-US" dirty="0"/>
              <a:t>have the correct aspect ratio,</a:t>
            </a:r>
          </a:p>
          <a:p>
            <a:pPr lvl="1"/>
            <a:r>
              <a:rPr lang="en-US" dirty="0"/>
              <a:t>are scalable, and</a:t>
            </a:r>
          </a:p>
          <a:p>
            <a:pPr lvl="1"/>
            <a:r>
              <a:rPr lang="en-US" dirty="0"/>
              <a:t>are centered vertically (between the green bar in the title and the footer) and horizontally (Use Home &gt; Arrange &gt; Align).</a:t>
            </a:r>
          </a:p>
          <a:p>
            <a:r>
              <a:rPr lang="en-US" dirty="0"/>
              <a:t>The screen mockups should not contain any bordering transparent or whitespace. Use </a:t>
            </a:r>
            <a:r>
              <a:rPr lang="en-US" dirty="0">
                <a:hlinkClick r:id="rId3"/>
              </a:rPr>
              <a:t>paint.net</a:t>
            </a:r>
            <a:r>
              <a:rPr lang="en-US" dirty="0"/>
              <a:t> to crop them appropriately and change any bordering whitespace to transparent.</a:t>
            </a:r>
          </a:p>
          <a:p>
            <a:r>
              <a:rPr lang="en-US" dirty="0"/>
              <a:t>In PowerPoint use Home &gt; Arrange &gt; Group to group the objects in your mockup into a single object that can be copied-and-pasted (and scaled).</a:t>
            </a:r>
          </a:p>
          <a:p>
            <a:r>
              <a:rPr lang="en-US" dirty="0"/>
              <a:t>Embed your screen mockups into platform frames, like a mobile phone or a tablet or a web browser. See </a:t>
            </a:r>
            <a:r>
              <a:rPr lang="en-US" dirty="0">
                <a:hlinkClick r:id="rId4"/>
              </a:rPr>
              <a:t>https://mockuphone.com</a:t>
            </a:r>
            <a:r>
              <a:rPr lang="en-US" dirty="0"/>
              <a:t>.</a:t>
            </a:r>
          </a:p>
          <a:p>
            <a:r>
              <a:rPr lang="en-US" dirty="0"/>
              <a:t>Do not submit screen mockups with platform frames that have shadows. If you start with a platform frame with a shadow, remove the shadow with software like paint.net or </a:t>
            </a:r>
            <a:r>
              <a:rPr lang="en-US"/>
              <a:t>Adobe photoshop.</a:t>
            </a:r>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
        <p:nvSpPr>
          <p:cNvPr id="8" name="TextBox 7"/>
          <p:cNvSpPr txBox="1"/>
          <p:nvPr/>
        </p:nvSpPr>
        <p:spPr>
          <a:xfrm>
            <a:off x="0" y="0"/>
            <a:ext cx="4648200" cy="369332"/>
          </a:xfrm>
          <a:prstGeom prst="rect">
            <a:avLst/>
          </a:prstGeom>
          <a:noFill/>
        </p:spPr>
        <p:txBody>
          <a:bodyPr wrap="square" rtlCol="0">
            <a:spAutoFit/>
          </a:bodyPr>
          <a:lstStyle/>
          <a:p>
            <a:r>
              <a:rPr lang="en-US" dirty="0">
                <a:solidFill>
                  <a:srgbClr val="FF0000"/>
                </a:solidFill>
              </a:rPr>
              <a:t>Notes on Making Your Mockups</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1931638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Screen Mockups</a:t>
            </a:r>
            <a:r>
              <a:rPr lang="en-US"/>
              <a:t>: Web </a:t>
            </a:r>
            <a:r>
              <a:rPr lang="en-US" dirty="0"/>
              <a:t>Interface</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2" name="Footer Placeholder 1"/>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27C045E1-0FE6-45A6-B67D-90B784A3D264}" type="slidenum">
              <a:rPr lang="en-US" smtClean="0"/>
              <a:pPr/>
              <a:t>12</a:t>
            </a:fld>
            <a:endParaRPr lang="en-US"/>
          </a:p>
        </p:txBody>
      </p:sp>
      <p:sp>
        <p:nvSpPr>
          <p:cNvPr id="14342" name="AutoShape 7" descr="https://mail.google.com/mail/?ui=2&amp;ik=19fa2ab919&amp;view=att&amp;th=12dd88d1930d18fa&amp;attid=0.1&amp;disp=inline&amp;realattid=f_gjkdyjhs0&amp;zw"/>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4" name="AutoShape 10" descr="https://mail.google.com/mail/?ui=2&amp;ik=19fa2ab919&amp;view=att&amp;th=12dd88d1930d18fa&amp;attid=0.2&amp;disp=inline&amp;realattid=f_gjkdyn2q1&amp;zw"/>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a:t>
            </a:r>
          </a:p>
        </p:txBody>
      </p:sp>
      <p:pic>
        <p:nvPicPr>
          <p:cNvPr id="14" name="Picture 13">
            <a:extLst>
              <a:ext uri="{FF2B5EF4-FFF2-40B4-BE49-F238E27FC236}">
                <a16:creationId xmlns:a16="http://schemas.microsoft.com/office/drawing/2014/main" id="{795EC763-6AD5-D54D-8078-B09199E68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53" y="1828800"/>
            <a:ext cx="7997095" cy="4502487"/>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278466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62B8BB3-7E17-4736-9D8B-851C4603DF31}"/>
              </a:ext>
            </a:extLst>
          </p:cNvPr>
          <p:cNvGrpSpPr/>
          <p:nvPr/>
        </p:nvGrpSpPr>
        <p:grpSpPr>
          <a:xfrm>
            <a:off x="-246698" y="1372236"/>
            <a:ext cx="9637396" cy="5394960"/>
            <a:chOff x="-172739" y="1372236"/>
            <a:chExt cx="9637396" cy="5394960"/>
          </a:xfrm>
        </p:grpSpPr>
        <p:pic>
          <p:nvPicPr>
            <p:cNvPr id="21" name="Picture 20">
              <a:extLst>
                <a:ext uri="{FF2B5EF4-FFF2-40B4-BE49-F238E27FC236}">
                  <a16:creationId xmlns:a16="http://schemas.microsoft.com/office/drawing/2014/main" id="{A37EAD22-FE93-4B4B-98B4-CB34C7395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39" y="1372236"/>
              <a:ext cx="5394960" cy="5394960"/>
            </a:xfrm>
            <a:prstGeom prst="rect">
              <a:avLst/>
            </a:prstGeom>
          </p:spPr>
        </p:pic>
        <p:pic>
          <p:nvPicPr>
            <p:cNvPr id="22" name="Picture 21">
              <a:extLst>
                <a:ext uri="{FF2B5EF4-FFF2-40B4-BE49-F238E27FC236}">
                  <a16:creationId xmlns:a16="http://schemas.microsoft.com/office/drawing/2014/main" id="{C73FD60A-E22E-4106-A06B-294CD53DA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697" y="1372236"/>
              <a:ext cx="5394960" cy="5394960"/>
            </a:xfrm>
            <a:prstGeom prst="rect">
              <a:avLst/>
            </a:prstGeom>
          </p:spPr>
        </p:pic>
      </p:grpSp>
      <p:sp>
        <p:nvSpPr>
          <p:cNvPr id="18434" name="Title 1"/>
          <p:cNvSpPr>
            <a:spLocks noGrp="1"/>
          </p:cNvSpPr>
          <p:nvPr>
            <p:ph type="title"/>
          </p:nvPr>
        </p:nvSpPr>
        <p:spPr>
          <a:xfrm>
            <a:off x="457200" y="274638"/>
            <a:ext cx="8229600" cy="1143000"/>
          </a:xfrm>
        </p:spPr>
        <p:txBody>
          <a:bodyPr>
            <a:normAutofit/>
          </a:bodyPr>
          <a:lstStyle/>
          <a:p>
            <a:r>
              <a:rPr lang="en-US" dirty="0"/>
              <a:t>Screen Mockup: iOS Application</a:t>
            </a:r>
          </a:p>
        </p:txBody>
      </p:sp>
      <p:sp>
        <p:nvSpPr>
          <p:cNvPr id="4" name="Date Placeholder 3"/>
          <p:cNvSpPr>
            <a:spLocks noGrp="1"/>
          </p:cNvSpPr>
          <p:nvPr>
            <p:ph type="dt" sz="half" idx="10"/>
          </p:nvPr>
        </p:nvSpPr>
        <p:spPr>
          <a:xfrm>
            <a:off x="457200" y="6492875"/>
            <a:ext cx="1828800" cy="365125"/>
          </a:xfrm>
        </p:spPr>
        <p:txBody>
          <a:bodyPr/>
          <a:lstStyle/>
          <a:p>
            <a:r>
              <a:rPr lang="en-US"/>
              <a:t>The Capstone Experience</a:t>
            </a:r>
            <a:endParaRPr lang="en-US" dirty="0"/>
          </a:p>
        </p:txBody>
      </p:sp>
      <p:sp>
        <p:nvSpPr>
          <p:cNvPr id="3" name="Footer Placeholder 2"/>
          <p:cNvSpPr>
            <a:spLocks noGrp="1"/>
          </p:cNvSpPr>
          <p:nvPr>
            <p:ph type="ftr" sz="quarter" idx="11"/>
          </p:nvPr>
        </p:nvSpPr>
        <p:spPr>
          <a:xfrm>
            <a:off x="2286000" y="6492875"/>
            <a:ext cx="6400800" cy="365125"/>
          </a:xfrm>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a:xfrm>
            <a:off x="8686800" y="6492875"/>
            <a:ext cx="457200" cy="365125"/>
          </a:xfrm>
        </p:spPr>
        <p:txBody>
          <a:bodyPr/>
          <a:lstStyle/>
          <a:p>
            <a:fld id="{B3DCAE0C-15AD-43B3-A02C-B90BD12FC616}" type="slidenum">
              <a:rPr lang="en-US"/>
              <a:pPr/>
              <a:t>13</a:t>
            </a:fld>
            <a:endParaRPr lang="en-US"/>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3" name="TextBox 12"/>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Mockups</a:t>
            </a:r>
          </a:p>
        </p:txBody>
      </p:sp>
    </p:spTree>
    <p:extLst>
      <p:ext uri="{BB962C8B-B14F-4D97-AF65-F5344CB8AC3E}">
        <p14:creationId xmlns:p14="http://schemas.microsoft.com/office/powerpoint/2010/main" val="43285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Project Technical Specifications</a:t>
            </a:r>
          </a:p>
        </p:txBody>
      </p:sp>
      <p:sp>
        <p:nvSpPr>
          <p:cNvPr id="10243"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
        <p:nvSpPr>
          <p:cNvPr id="8" name="TextBox 7"/>
          <p:cNvSpPr txBox="1"/>
          <p:nvPr/>
        </p:nvSpPr>
        <p:spPr>
          <a:xfrm>
            <a:off x="5334000" y="2438400"/>
            <a:ext cx="2819400" cy="1477328"/>
          </a:xfrm>
          <a:prstGeom prst="rect">
            <a:avLst/>
          </a:prstGeom>
          <a:noFill/>
          <a:ln>
            <a:solidFill>
              <a:srgbClr val="004F3B"/>
            </a:solidFill>
          </a:ln>
        </p:spPr>
        <p:txBody>
          <a:bodyPr wrap="square" rtlCol="0">
            <a:spAutoFit/>
          </a:bodyPr>
          <a:lstStyle/>
          <a:p>
            <a:r>
              <a:rPr lang="en-US" dirty="0"/>
              <a:t>List the technical components of your project.</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329526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Project System Architecture</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
        <p:nvSpPr>
          <p:cNvPr id="8" name="TextBox 7"/>
          <p:cNvSpPr txBox="1"/>
          <p:nvPr/>
        </p:nvSpPr>
        <p:spPr>
          <a:xfrm>
            <a:off x="5334000" y="2438400"/>
            <a:ext cx="3200400" cy="2862322"/>
          </a:xfrm>
          <a:prstGeom prst="rect">
            <a:avLst/>
          </a:prstGeom>
          <a:noFill/>
          <a:ln>
            <a:solidFill>
              <a:srgbClr val="004F3B"/>
            </a:solidFill>
          </a:ln>
        </p:spPr>
        <p:txBody>
          <a:bodyPr wrap="square" rtlCol="0">
            <a:spAutoFit/>
          </a:bodyPr>
          <a:lstStyle/>
          <a:p>
            <a:r>
              <a:rPr lang="en-US" dirty="0"/>
              <a:t>Show a diagram that illustrates the overall architecture of your project including how all of the parts and pieces are connected and interact.</a:t>
            </a:r>
          </a:p>
          <a:p>
            <a:endParaRPr lang="en-US" dirty="0"/>
          </a:p>
          <a:p>
            <a:r>
              <a:rPr lang="en-US" dirty="0"/>
              <a:t>See below for examples and instructions.</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70976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2" name="Content Placeholder 1"/>
          <p:cNvSpPr>
            <a:spLocks noGrp="1"/>
          </p:cNvSpPr>
          <p:nvPr>
            <p:ph idx="1"/>
          </p:nvPr>
        </p:nvSpPr>
        <p:spPr/>
        <p:txBody>
          <a:bodyPr>
            <a:normAutofit fontScale="47500" lnSpcReduction="20000"/>
          </a:bodyPr>
          <a:lstStyle/>
          <a:p>
            <a:r>
              <a:rPr lang="en-US" dirty="0"/>
              <a:t>Draw your system architecture diagram natively in PowerPoint; do not cut-and-paste a diagram from </a:t>
            </a:r>
            <a:r>
              <a:rPr lang="en-US"/>
              <a:t>your Project Plan </a:t>
            </a:r>
            <a:r>
              <a:rPr lang="en-US" dirty="0"/>
              <a:t>document.</a:t>
            </a:r>
          </a:p>
          <a:p>
            <a:r>
              <a:rPr lang="en-US" dirty="0"/>
              <a:t>Create your system architecture diagram in a </a:t>
            </a:r>
            <a:r>
              <a:rPr lang="en-US" u="sng" dirty="0"/>
              <a:t>separate</a:t>
            </a:r>
            <a:r>
              <a:rPr lang="en-US" dirty="0"/>
              <a:t> PowerPoint file.</a:t>
            </a:r>
          </a:p>
          <a:p>
            <a:pPr lvl="1"/>
            <a:r>
              <a:rPr lang="en-US" dirty="0"/>
              <a:t>Use a white background with a blank slide layout.</a:t>
            </a:r>
          </a:p>
          <a:p>
            <a:pPr lvl="1"/>
            <a:r>
              <a:rPr lang="en-US" dirty="0"/>
              <a:t>Use Home &gt; Arrange &gt; Group to group all of the objects in your diagram into one single PowerPoint object that can be copied-and-pasted.</a:t>
            </a:r>
          </a:p>
          <a:p>
            <a:pPr lvl="1"/>
            <a:r>
              <a:rPr lang="en-US" dirty="0"/>
              <a:t>Once grouped, save the diagram as a PNG image so that the entire image will scale including text.</a:t>
            </a:r>
          </a:p>
          <a:p>
            <a:r>
              <a:rPr lang="en-US" dirty="0"/>
              <a:t>Use Paint.NET to make the background of your diagram transparent.</a:t>
            </a:r>
          </a:p>
          <a:p>
            <a:pPr lvl="1"/>
            <a:r>
              <a:rPr lang="en-US" dirty="0"/>
              <a:t>Download and install it from </a:t>
            </a:r>
            <a:r>
              <a:rPr lang="en-US" dirty="0">
                <a:hlinkClick r:id="rId3"/>
              </a:rPr>
              <a:t>www.getpaint.net</a:t>
            </a:r>
            <a:r>
              <a:rPr lang="en-US" dirty="0"/>
              <a:t>.</a:t>
            </a:r>
          </a:p>
          <a:p>
            <a:pPr lvl="1"/>
            <a:r>
              <a:rPr lang="en-US" dirty="0"/>
              <a:t>Copy your diagram into Paint.NET.</a:t>
            </a:r>
          </a:p>
          <a:p>
            <a:pPr lvl="1"/>
            <a:r>
              <a:rPr lang="en-US" dirty="0"/>
              <a:t>Select Tool &gt; Magic Wand.</a:t>
            </a:r>
          </a:p>
          <a:p>
            <a:pPr lvl="1"/>
            <a:r>
              <a:rPr lang="en-US" dirty="0"/>
              <a:t>Click on a background area.</a:t>
            </a:r>
          </a:p>
          <a:p>
            <a:pPr lvl="1"/>
            <a:r>
              <a:rPr lang="en-US" dirty="0"/>
              <a:t>Push the Delete button (on your keyboard).</a:t>
            </a:r>
          </a:p>
          <a:p>
            <a:pPr lvl="1"/>
            <a:r>
              <a:rPr lang="en-US" dirty="0"/>
              <a:t>The background area should be a checkerboard pattern.</a:t>
            </a:r>
          </a:p>
          <a:p>
            <a:pPr lvl="1"/>
            <a:r>
              <a:rPr lang="en-US" dirty="0"/>
              <a:t>(N.B.: Paint.NET was a capstone project at the University of Washington.)</a:t>
            </a:r>
          </a:p>
          <a:p>
            <a:r>
              <a:rPr lang="en-US" dirty="0"/>
              <a:t>Copy-and-paste your PNG image into the slide deck System Architecture slide.</a:t>
            </a:r>
          </a:p>
          <a:p>
            <a:r>
              <a:rPr lang="en-US" dirty="0"/>
              <a:t>Ensure that your diagram…</a:t>
            </a:r>
          </a:p>
          <a:p>
            <a:pPr lvl="1"/>
            <a:r>
              <a:rPr lang="en-US" dirty="0"/>
              <a:t>is readable (size-wise) when projected,</a:t>
            </a:r>
          </a:p>
          <a:p>
            <a:pPr lvl="1"/>
            <a:r>
              <a:rPr lang="en-US" dirty="0"/>
              <a:t>has the correct aspect ratio,</a:t>
            </a:r>
          </a:p>
          <a:p>
            <a:pPr lvl="1"/>
            <a:r>
              <a:rPr lang="en-US" dirty="0"/>
              <a:t>is scalable, and</a:t>
            </a:r>
          </a:p>
          <a:p>
            <a:pPr lvl="1"/>
            <a:r>
              <a:rPr lang="en-US" dirty="0"/>
              <a:t>is centered vertically (between the green bar in the title and the footer) and horizontally (Use Home &gt; Arrange &gt; Align).</a:t>
            </a:r>
          </a:p>
          <a:p>
            <a:pPr lvl="1"/>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
        <p:nvSpPr>
          <p:cNvPr id="10" name="TextBox 9"/>
          <p:cNvSpPr txBox="1"/>
          <p:nvPr/>
        </p:nvSpPr>
        <p:spPr>
          <a:xfrm>
            <a:off x="6203950" y="3200400"/>
            <a:ext cx="2482850" cy="1200329"/>
          </a:xfrm>
          <a:prstGeom prst="rect">
            <a:avLst/>
          </a:prstGeom>
          <a:noFill/>
        </p:spPr>
        <p:txBody>
          <a:bodyPr wrap="square" rtlCol="0">
            <a:spAutoFit/>
          </a:bodyPr>
          <a:lstStyle/>
          <a:p>
            <a:r>
              <a:rPr lang="en-US" sz="3600" b="1" dirty="0">
                <a:solidFill>
                  <a:srgbClr val="FF0000"/>
                </a:solidFill>
              </a:rPr>
              <a:t>Read this carefully.</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Notes on Making Your Diagram</a:t>
            </a:r>
          </a:p>
        </p:txBody>
      </p:sp>
    </p:spTree>
    <p:extLst>
      <p:ext uri="{BB962C8B-B14F-4D97-AF65-F5344CB8AC3E}">
        <p14:creationId xmlns:p14="http://schemas.microsoft.com/office/powerpoint/2010/main" val="375583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274638"/>
            <a:ext cx="8229600" cy="1143000"/>
          </a:xfrm>
        </p:spPr>
        <p:txBody>
          <a:bodyPr/>
          <a:lstStyle/>
          <a:p>
            <a:r>
              <a:rPr lang="en-US" dirty="0"/>
              <a:t>System Architecture Slide Notes</a:t>
            </a:r>
          </a:p>
        </p:txBody>
      </p:sp>
      <p:sp>
        <p:nvSpPr>
          <p:cNvPr id="5" name="Date Placeholder 4"/>
          <p:cNvSpPr>
            <a:spLocks noGrp="1"/>
          </p:cNvSpPr>
          <p:nvPr>
            <p:ph type="dt" sz="half" idx="10"/>
          </p:nvPr>
        </p:nvSpPr>
        <p:spPr>
          <a:xfrm>
            <a:off x="457200" y="6492875"/>
            <a:ext cx="1828800" cy="365125"/>
          </a:xfrm>
        </p:spPr>
        <p:txBody>
          <a:bodyPr/>
          <a:lstStyle/>
          <a:p>
            <a:r>
              <a:rPr lang="en-US"/>
              <a:t>The Capstone Experience</a:t>
            </a:r>
            <a:endParaRPr lang="en-US" dirty="0"/>
          </a:p>
        </p:txBody>
      </p:sp>
      <p:sp>
        <p:nvSpPr>
          <p:cNvPr id="6" name="Footer Placeholder 5"/>
          <p:cNvSpPr>
            <a:spLocks noGrp="1"/>
          </p:cNvSpPr>
          <p:nvPr>
            <p:ph type="ftr" sz="quarter" idx="11"/>
          </p:nvPr>
        </p:nvSpPr>
        <p:spPr>
          <a:xfrm>
            <a:off x="2286000" y="6492875"/>
            <a:ext cx="64008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a:xfrm>
            <a:off x="8686800" y="6492875"/>
            <a:ext cx="457200" cy="365125"/>
          </a:xfrm>
        </p:spPr>
        <p:txBody>
          <a:bodyPr/>
          <a:lstStyle/>
          <a:p>
            <a:fld id="{B6F15528-21DE-4FAA-801E-634DDDAF4B2B}" type="slidenum">
              <a:rPr lang="en-US" smtClean="0"/>
              <a:pPr/>
              <a:t>17</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775" y="1828800"/>
            <a:ext cx="6584450" cy="4938338"/>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420588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274638"/>
            <a:ext cx="8229600" cy="1143000"/>
          </a:xfrm>
        </p:spPr>
        <p:txBody>
          <a:bodyPr/>
          <a:lstStyle/>
          <a:p>
            <a:r>
              <a:rPr lang="en-US" dirty="0"/>
              <a:t>System Architecture Slide Notes</a:t>
            </a:r>
          </a:p>
        </p:txBody>
      </p:sp>
      <p:sp>
        <p:nvSpPr>
          <p:cNvPr id="5" name="Date Placeholder 4"/>
          <p:cNvSpPr>
            <a:spLocks noGrp="1"/>
          </p:cNvSpPr>
          <p:nvPr>
            <p:ph type="dt" sz="half" idx="10"/>
          </p:nvPr>
        </p:nvSpPr>
        <p:spPr>
          <a:xfrm>
            <a:off x="457200" y="6492875"/>
            <a:ext cx="1828800" cy="365125"/>
          </a:xfrm>
        </p:spPr>
        <p:txBody>
          <a:bodyPr/>
          <a:lstStyle/>
          <a:p>
            <a:r>
              <a:rPr lang="en-US"/>
              <a:t>The Capstone Experience</a:t>
            </a:r>
            <a:endParaRPr lang="en-US" dirty="0"/>
          </a:p>
        </p:txBody>
      </p:sp>
      <p:sp>
        <p:nvSpPr>
          <p:cNvPr id="6" name="Footer Placeholder 5"/>
          <p:cNvSpPr>
            <a:spLocks noGrp="1"/>
          </p:cNvSpPr>
          <p:nvPr>
            <p:ph type="ftr" sz="quarter" idx="11"/>
          </p:nvPr>
        </p:nvSpPr>
        <p:spPr>
          <a:xfrm>
            <a:off x="2286000" y="6492875"/>
            <a:ext cx="64008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a:xfrm>
            <a:off x="8686800" y="6492875"/>
            <a:ext cx="457200" cy="365125"/>
          </a:xfrm>
        </p:spPr>
        <p:txBody>
          <a:bodyPr/>
          <a:lstStyle/>
          <a:p>
            <a:fld id="{B6F15528-21DE-4FAA-801E-634DDDAF4B2B}" type="slidenum">
              <a:rPr lang="en-US" smtClean="0"/>
              <a:pPr/>
              <a:t>18</a:t>
            </a:fld>
            <a:endParaRPr lang="en-US"/>
          </a:p>
        </p:txBody>
      </p:sp>
      <p:pic>
        <p:nvPicPr>
          <p:cNvPr id="9" name="Shape 217"/>
          <p:cNvPicPr preferRelativeResize="0">
            <a:picLocks noChangeAspect="1"/>
          </p:cNvPicPr>
          <p:nvPr/>
        </p:nvPicPr>
        <p:blipFill rotWithShape="1">
          <a:blip r:embed="rId3">
            <a:alphaModFix/>
          </a:blip>
          <a:srcRect/>
          <a:stretch/>
        </p:blipFill>
        <p:spPr>
          <a:xfrm>
            <a:off x="457200" y="2209800"/>
            <a:ext cx="8229600" cy="3739382"/>
          </a:xfrm>
          <a:prstGeom prst="rect">
            <a:avLst/>
          </a:prstGeom>
          <a:noFill/>
          <a:ln>
            <a:noFill/>
          </a:ln>
        </p:spPr>
      </p:pic>
      <p:sp>
        <p:nvSpPr>
          <p:cNvPr id="10" name="TextBox 9"/>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1871021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143000"/>
          </a:xfrm>
        </p:spPr>
        <p:txBody>
          <a:bodyPr/>
          <a:lstStyle/>
          <a:p>
            <a:r>
              <a:rPr lang="en-US" dirty="0"/>
              <a:t>System Architecture Slide Notes</a:t>
            </a:r>
          </a:p>
        </p:txBody>
      </p:sp>
      <p:sp>
        <p:nvSpPr>
          <p:cNvPr id="2" name="Date Placeholder 1"/>
          <p:cNvSpPr>
            <a:spLocks noGrp="1"/>
          </p:cNvSpPr>
          <p:nvPr>
            <p:ph type="dt" sz="half" idx="10"/>
          </p:nvPr>
        </p:nvSpPr>
        <p:spPr>
          <a:xfrm>
            <a:off x="457200" y="6492875"/>
            <a:ext cx="1828800" cy="365125"/>
          </a:xfrm>
        </p:spPr>
        <p:txBody>
          <a:bodyPr/>
          <a:lstStyle/>
          <a:p>
            <a:r>
              <a:rPr lang="en-US"/>
              <a:t>The Capstone Experience</a:t>
            </a:r>
          </a:p>
        </p:txBody>
      </p:sp>
      <p:sp>
        <p:nvSpPr>
          <p:cNvPr id="4" name="Footer Placeholder 3"/>
          <p:cNvSpPr>
            <a:spLocks noGrp="1"/>
          </p:cNvSpPr>
          <p:nvPr>
            <p:ph type="ftr" sz="quarter" idx="11"/>
          </p:nvPr>
        </p:nvSpPr>
        <p:spPr>
          <a:xfrm>
            <a:off x="2286000" y="6492875"/>
            <a:ext cx="6400800" cy="365125"/>
          </a:xfrm>
        </p:spPr>
        <p:txBody>
          <a:bodyPr/>
          <a:lstStyle/>
          <a:p>
            <a:r>
              <a:rPr lang="en-US" dirty="0"/>
              <a:t>Team [Team Name</a:t>
            </a:r>
            <a:r>
              <a:rPr lang="en-US"/>
              <a:t>] Project Plan </a:t>
            </a:r>
            <a:r>
              <a:rPr lang="en-US" dirty="0"/>
              <a:t>Presentation</a:t>
            </a:r>
          </a:p>
        </p:txBody>
      </p:sp>
      <p:sp>
        <p:nvSpPr>
          <p:cNvPr id="3" name="Slide Number Placeholder 2"/>
          <p:cNvSpPr>
            <a:spLocks noGrp="1"/>
          </p:cNvSpPr>
          <p:nvPr>
            <p:ph type="sldNum" sz="quarter" idx="12"/>
          </p:nvPr>
        </p:nvSpPr>
        <p:spPr>
          <a:xfrm>
            <a:off x="8686800" y="6492875"/>
            <a:ext cx="457200" cy="365125"/>
          </a:xfrm>
        </p:spPr>
        <p:txBody>
          <a:bodyPr/>
          <a:lstStyle/>
          <a:p>
            <a:fld id="{B6F15528-21DE-4FAA-801E-634DDDAF4B2B}" type="slidenum">
              <a:rPr lang="en-US" smtClean="0"/>
              <a:pPr/>
              <a:t>19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892357"/>
            <a:ext cx="8153400" cy="4244812"/>
          </a:xfrm>
          <a:prstGeom prst="rect">
            <a:avLst/>
          </a:prstGeom>
        </p:spPr>
      </p:pic>
      <p:sp>
        <p:nvSpPr>
          <p:cNvPr id="8" name="TextBox 7"/>
          <p:cNvSpPr txBox="1"/>
          <p:nvPr/>
        </p:nvSpPr>
        <p:spPr>
          <a:xfrm>
            <a:off x="4038600" y="1773344"/>
            <a:ext cx="4495800" cy="646331"/>
          </a:xfrm>
          <a:prstGeom prst="rect">
            <a:avLst/>
          </a:prstGeom>
          <a:noFill/>
        </p:spPr>
        <p:txBody>
          <a:bodyPr wrap="square" rtlCol="0">
            <a:spAutoFit/>
          </a:bodyPr>
          <a:lstStyle/>
          <a:p>
            <a:r>
              <a:rPr lang="en-US" dirty="0">
                <a:solidFill>
                  <a:srgbClr val="FF0000"/>
                </a:solidFill>
              </a:rPr>
              <a:t>Black and white 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0" name="TextBox 9"/>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208657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DF3C-5B2A-4187-BCD1-E0A0A4ED35C0}"/>
              </a:ext>
            </a:extLst>
          </p:cNvPr>
          <p:cNvSpPr>
            <a:spLocks noGrp="1"/>
          </p:cNvSpPr>
          <p:nvPr>
            <p:ph type="title"/>
          </p:nvPr>
        </p:nvSpPr>
        <p:spPr/>
        <p:txBody>
          <a:bodyPr/>
          <a:lstStyle/>
          <a:p>
            <a:r>
              <a:rPr lang="en-US" dirty="0"/>
              <a:t>READ ME	</a:t>
            </a:r>
            <a:r>
              <a:rPr lang="en-US" sz="2000" dirty="0"/>
              <a:t>[2 of 2]</a:t>
            </a:r>
          </a:p>
        </p:txBody>
      </p:sp>
      <p:sp>
        <p:nvSpPr>
          <p:cNvPr id="3" name="Text Placeholder 2">
            <a:extLst>
              <a:ext uri="{FF2B5EF4-FFF2-40B4-BE49-F238E27FC236}">
                <a16:creationId xmlns:a16="http://schemas.microsoft.com/office/drawing/2014/main" id="{8112199E-D4EE-4872-9308-535DBCD44686}"/>
              </a:ext>
            </a:extLst>
          </p:cNvPr>
          <p:cNvSpPr>
            <a:spLocks noGrp="1"/>
          </p:cNvSpPr>
          <p:nvPr>
            <p:ph type="body" idx="1"/>
          </p:nvPr>
        </p:nvSpPr>
        <p:spPr/>
        <p:txBody>
          <a:bodyPr/>
          <a:lstStyle/>
          <a:p>
            <a:r>
              <a:rPr lang="en-US" dirty="0"/>
              <a:t>Creating and Editing</a:t>
            </a:r>
          </a:p>
          <a:p>
            <a:pPr lvl="1"/>
            <a:r>
              <a:rPr lang="en-US" dirty="0"/>
              <a:t>Read and follow the instructions </a:t>
            </a:r>
            <a:r>
              <a:rPr lang="en-US"/>
              <a:t>in “Editing Documents and Presentations Using Office 365” </a:t>
            </a:r>
            <a:r>
              <a:rPr lang="en-US" dirty="0"/>
              <a:t>of our </a:t>
            </a:r>
            <a:r>
              <a:rPr lang="en-US" dirty="0">
                <a:hlinkClick r:id="rId3"/>
              </a:rPr>
              <a:t>course syllabus</a:t>
            </a:r>
            <a:r>
              <a:rPr lang="en-US" dirty="0"/>
              <a:t>.</a:t>
            </a:r>
          </a:p>
          <a:p>
            <a:pPr lvl="1"/>
            <a:r>
              <a:rPr lang="en-US" dirty="0"/>
              <a:t>You must use this PowerPoint slide deck template as is. Do not change the number of slides unless the instructions explicitly allow you to duplicate slides. Do not change the order of the slides. Do not change the styles. Do not edit the master slides. </a:t>
            </a:r>
          </a:p>
          <a:p>
            <a:pPr lvl="1"/>
            <a:r>
              <a:rPr lang="en-US" dirty="0"/>
              <a:t>Throughout the template, replace placeholders […] with the appropriate information.</a:t>
            </a:r>
          </a:p>
          <a:p>
            <a:pPr lvl="1"/>
            <a:r>
              <a:rPr lang="en-US" dirty="0"/>
              <a:t>Edit the center footer by clicking the Header &amp; Footer button on the Insert ribbon. Change [Team Name] in the footer to your company name as in “Team </a:t>
            </a:r>
            <a:r>
              <a:rPr lang="en-US"/>
              <a:t>TechSmith Project Plan </a:t>
            </a:r>
            <a:r>
              <a:rPr lang="en-US" dirty="0"/>
              <a:t>Presentation”. If necessary, extend the width of the center footer textbox on the master slide, making sure that you re-center the enlarged textbox.</a:t>
            </a:r>
          </a:p>
          <a:p>
            <a:pPr lvl="1"/>
            <a:r>
              <a:rPr lang="en-US" dirty="0"/>
              <a:t>Do not include any company confidential information in your presentation.</a:t>
            </a:r>
          </a:p>
          <a:p>
            <a:pPr lvl="1"/>
            <a:r>
              <a:rPr lang="en-US" dirty="0"/>
              <a:t>Delete every textbox that includes “Delete this textbox” and every slide that includes “Delete this slide.”</a:t>
            </a:r>
          </a:p>
          <a:p>
            <a:r>
              <a:rPr lang="en-US" dirty="0"/>
              <a:t>Submitting</a:t>
            </a:r>
          </a:p>
          <a:p>
            <a:pPr lvl="1"/>
            <a:r>
              <a:rPr lang="en-US" dirty="0"/>
              <a:t>All presentations are due to us and to your client by 11:59 p.m</a:t>
            </a:r>
            <a:r>
              <a:rPr lang="en-US"/>
              <a:t>., Monday, September 15.</a:t>
            </a:r>
            <a:endParaRPr lang="en-US" dirty="0"/>
          </a:p>
          <a:p>
            <a:pPr lvl="1"/>
            <a:r>
              <a:rPr lang="en-US" dirty="0"/>
              <a:t>Name your PowerPoint slide deck file as “team-[</a:t>
            </a:r>
            <a:r>
              <a:rPr lang="en-US"/>
              <a:t>team-name]-project-plan-presentation</a:t>
            </a:r>
            <a:r>
              <a:rPr lang="en-US" dirty="0"/>
              <a:t>.pptx” replacing “[team-name]” with your team’s name normalized by using all lower case, deleting non-numeric and non-alphabetic characters, and replacing blanks by dashes. Examples include </a:t>
            </a:r>
            <a:r>
              <a:rPr lang="en-US"/>
              <a:t>“team-kohls-project-plan-presentation</a:t>
            </a:r>
            <a:r>
              <a:rPr lang="en-US" dirty="0"/>
              <a:t>.pptx” and </a:t>
            </a:r>
            <a:r>
              <a:rPr lang="en-US"/>
              <a:t>“team-delta-dental-project-plan-presentation</a:t>
            </a:r>
            <a:r>
              <a:rPr lang="en-US" dirty="0"/>
              <a:t>.pptx”. </a:t>
            </a:r>
            <a:r>
              <a:rPr lang="en-US"/>
              <a:t>Set File Explorer or Finder to show all file extensions to ensure that there are no blanks before the “.pptx” extension as in “team-amazon .pptx”.</a:t>
            </a:r>
          </a:p>
          <a:p>
            <a:pPr lvl="1"/>
            <a:r>
              <a:rPr lang="en-US"/>
              <a:t>Upload </a:t>
            </a:r>
            <a:r>
              <a:rPr lang="en-US" dirty="0"/>
              <a:t>your PowerPoint slide deck to the </a:t>
            </a:r>
            <a:r>
              <a:rPr lang="en-US"/>
              <a:t>folder “Project Plan </a:t>
            </a:r>
            <a:r>
              <a:rPr lang="en-US" dirty="0"/>
              <a:t>Presentation Slide Decks” in our Microsoft Teams General Channel file space by 11:59 p.m</a:t>
            </a:r>
            <a:r>
              <a:rPr lang="en-US"/>
              <a:t>., Monday, September 15. </a:t>
            </a:r>
            <a:r>
              <a:rPr lang="en-US" dirty="0"/>
              <a:t>In addition, upload your slide deck to your team’s private channel file space in case your slide deck is deleted by accident from the General Channel file space, and you need to prove that you did indeed upload your slide deck by the due date and time.</a:t>
            </a:r>
          </a:p>
          <a:p>
            <a:pPr lvl="1"/>
            <a:r>
              <a:rPr lang="en-US" dirty="0"/>
              <a:t>Email a copy of your slide deck to your client as well by 11:59 p.m</a:t>
            </a:r>
            <a:r>
              <a:rPr lang="en-US"/>
              <a:t>., Monday, September 15. </a:t>
            </a:r>
            <a:r>
              <a:rPr lang="en-US" dirty="0"/>
              <a:t>Do not cc us on that email. Include some professional text in the body of your email to practice being a professional and to avoid having your email sent to your project sponsor’s junk folder.</a:t>
            </a:r>
          </a:p>
        </p:txBody>
      </p:sp>
      <p:sp>
        <p:nvSpPr>
          <p:cNvPr id="6" name="Slide Number Placeholder 5">
            <a:extLst>
              <a:ext uri="{FF2B5EF4-FFF2-40B4-BE49-F238E27FC236}">
                <a16:creationId xmlns:a16="http://schemas.microsoft.com/office/drawing/2014/main" id="{A40DE568-4073-4C24-8A02-E79417DE830A}"/>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
        <p:nvSpPr>
          <p:cNvPr id="7" name="TextBox 6">
            <a:extLst>
              <a:ext uri="{FF2B5EF4-FFF2-40B4-BE49-F238E27FC236}">
                <a16:creationId xmlns:a16="http://schemas.microsoft.com/office/drawing/2014/main" id="{5CE189C7-07BB-36C1-650D-BB5CEEB19047}"/>
              </a:ext>
            </a:extLst>
          </p:cNvPr>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1648854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System Architecture Slide Notes</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Footer Placeholder 3"/>
          <p:cNvSpPr>
            <a:spLocks noGrp="1"/>
          </p:cNvSpPr>
          <p:nvPr>
            <p:ph type="ftr" sz="quarter" idx="4294967295"/>
          </p:nvPr>
        </p:nvSpPr>
        <p:spPr/>
        <p:txBody>
          <a:bodyPr/>
          <a:lstStyle/>
          <a:p>
            <a:r>
              <a:rPr lang="en-US"/>
              <a:t>Team [Team Name] Project Plan Presentation</a:t>
            </a:r>
            <a:endParaRPr lang="en-US" dirty="0"/>
          </a:p>
        </p:txBody>
      </p:sp>
      <p:pic>
        <p:nvPicPr>
          <p:cNvPr id="5" name="Picture 4" descr="https://docs.google.com/drawings/d/s5PFXc0StvUZerCT958xMJA/image?w=624&amp;h=351&amp;rev=291&amp;a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382000" cy="4714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86400" y="4724400"/>
            <a:ext cx="3124200" cy="646331"/>
          </a:xfrm>
          <a:prstGeom prst="rect">
            <a:avLst/>
          </a:prstGeom>
          <a:solidFill>
            <a:schemeClr val="bg1"/>
          </a:solidFill>
        </p:spPr>
        <p:txBody>
          <a:bodyPr wrap="square" rtlCol="0">
            <a:spAutoFit/>
          </a:bodyPr>
          <a:lstStyle/>
          <a:p>
            <a:r>
              <a:rPr lang="en-US" dirty="0">
                <a:solidFill>
                  <a:srgbClr val="FF0000"/>
                </a:solidFill>
              </a:rPr>
              <a:t>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167583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dirty="0"/>
              <a:t>Project System Components</a:t>
            </a:r>
          </a:p>
        </p:txBody>
      </p:sp>
      <p:sp>
        <p:nvSpPr>
          <p:cNvPr id="12292" name="Rectangle 3"/>
          <p:cNvSpPr>
            <a:spLocks noGrp="1" noChangeArrowheads="1"/>
          </p:cNvSpPr>
          <p:nvPr>
            <p:ph type="body" idx="1"/>
          </p:nvPr>
        </p:nvSpPr>
        <p:spPr/>
        <p:txBody>
          <a:bodyPr>
            <a:normAutofit lnSpcReduction="10000"/>
          </a:bodyPr>
          <a:lstStyle/>
          <a:p>
            <a:r>
              <a:rPr lang="en-US" dirty="0"/>
              <a:t>Hardware Platforms</a:t>
            </a:r>
          </a:p>
          <a:p>
            <a:pPr lvl="1"/>
            <a:r>
              <a:rPr lang="en-US" dirty="0"/>
              <a:t>Point 1</a:t>
            </a:r>
          </a:p>
          <a:p>
            <a:pPr lvl="1"/>
            <a:r>
              <a:rPr lang="en-US" dirty="0"/>
              <a:t>Point 2</a:t>
            </a:r>
          </a:p>
          <a:p>
            <a:pPr lvl="1"/>
            <a:r>
              <a:rPr lang="en-US" dirty="0"/>
              <a:t>Point 3</a:t>
            </a:r>
          </a:p>
          <a:p>
            <a:pPr lvl="1"/>
            <a:r>
              <a:rPr lang="en-US" dirty="0"/>
              <a:t>Etc…</a:t>
            </a:r>
          </a:p>
          <a:p>
            <a:r>
              <a:rPr lang="en-US" dirty="0"/>
              <a:t>Software Platforms / Technologies</a:t>
            </a:r>
          </a:p>
          <a:p>
            <a:pPr lvl="1"/>
            <a:r>
              <a:rPr lang="en-US" dirty="0"/>
              <a:t>Point 1</a:t>
            </a:r>
          </a:p>
          <a:p>
            <a:pPr lvl="1"/>
            <a:r>
              <a:rPr lang="en-US" dirty="0"/>
              <a:t>Point 2</a:t>
            </a:r>
          </a:p>
          <a:p>
            <a:pPr lvl="1"/>
            <a:r>
              <a:rPr lang="en-US" dirty="0"/>
              <a:t>Point 3</a:t>
            </a:r>
          </a:p>
          <a:p>
            <a:pPr lvl="1"/>
            <a:r>
              <a:rPr lang="en-US" dirty="0"/>
              <a:t>Etc…</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
        <p:nvSpPr>
          <p:cNvPr id="8" name="TextBox 7"/>
          <p:cNvSpPr txBox="1"/>
          <p:nvPr/>
        </p:nvSpPr>
        <p:spPr>
          <a:xfrm>
            <a:off x="5334000" y="2133600"/>
            <a:ext cx="3200400" cy="1754326"/>
          </a:xfrm>
          <a:prstGeom prst="rect">
            <a:avLst/>
          </a:prstGeom>
          <a:noFill/>
          <a:ln>
            <a:solidFill>
              <a:srgbClr val="004F3B"/>
            </a:solidFill>
          </a:ln>
        </p:spPr>
        <p:txBody>
          <a:bodyPr wrap="square" rtlCol="0">
            <a:spAutoFit/>
          </a:bodyPr>
          <a:lstStyle/>
          <a:p>
            <a:r>
              <a:rPr lang="en-US" dirty="0"/>
              <a:t>List your hardware and software platforms including all of the technologies that your project will use.</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71805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Project Risks</a:t>
            </a:r>
          </a:p>
        </p:txBody>
      </p:sp>
      <p:sp>
        <p:nvSpPr>
          <p:cNvPr id="14340" name="Rectangle 5"/>
          <p:cNvSpPr>
            <a:spLocks noGrp="1" noChangeArrowheads="1"/>
          </p:cNvSpPr>
          <p:nvPr>
            <p:ph type="body" idx="1"/>
          </p:nvPr>
        </p:nvSpPr>
        <p:spPr/>
        <p:txBody>
          <a:bodyPr>
            <a:normAutofit fontScale="85000" lnSpcReduction="20000"/>
          </a:bodyPr>
          <a:lstStyle/>
          <a:p>
            <a:r>
              <a:rPr lang="en-US" dirty="0"/>
              <a:t>Risk 1</a:t>
            </a:r>
          </a:p>
          <a:p>
            <a:pPr lvl="1"/>
            <a:r>
              <a:rPr lang="en-US" dirty="0"/>
              <a:t>Description</a:t>
            </a:r>
          </a:p>
          <a:p>
            <a:pPr lvl="1"/>
            <a:r>
              <a:rPr lang="en-US" dirty="0"/>
              <a:t>Mitigation</a:t>
            </a:r>
          </a:p>
          <a:p>
            <a:r>
              <a:rPr lang="en-US" dirty="0"/>
              <a:t>Risk 2</a:t>
            </a:r>
          </a:p>
          <a:p>
            <a:pPr lvl="1"/>
            <a:r>
              <a:rPr lang="en-US" dirty="0"/>
              <a:t>Description</a:t>
            </a:r>
          </a:p>
          <a:p>
            <a:pPr lvl="1"/>
            <a:r>
              <a:rPr lang="en-US" dirty="0"/>
              <a:t>Mitigation</a:t>
            </a:r>
          </a:p>
          <a:p>
            <a:r>
              <a:rPr lang="en-US" dirty="0"/>
              <a:t>Risk 3</a:t>
            </a:r>
          </a:p>
          <a:p>
            <a:pPr lvl="1"/>
            <a:r>
              <a:rPr lang="en-US" dirty="0"/>
              <a:t>Description</a:t>
            </a:r>
          </a:p>
          <a:p>
            <a:pPr lvl="1"/>
            <a:r>
              <a:rPr lang="en-US" dirty="0"/>
              <a:t>Mitigation</a:t>
            </a:r>
          </a:p>
          <a:p>
            <a:r>
              <a:rPr lang="en-US" dirty="0"/>
              <a:t>Risk 4</a:t>
            </a:r>
          </a:p>
          <a:p>
            <a:pPr lvl="1"/>
            <a:r>
              <a:rPr lang="en-US" dirty="0"/>
              <a:t>Description</a:t>
            </a:r>
          </a:p>
          <a:p>
            <a:pPr lvl="1"/>
            <a:r>
              <a:rPr lang="en-US" dirty="0"/>
              <a:t>Mitigation</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
        <p:nvSpPr>
          <p:cNvPr id="2" name="TextBox 1"/>
          <p:cNvSpPr txBox="1"/>
          <p:nvPr/>
        </p:nvSpPr>
        <p:spPr>
          <a:xfrm>
            <a:off x="5334000" y="2133600"/>
            <a:ext cx="3200400" cy="3139321"/>
          </a:xfrm>
          <a:prstGeom prst="rect">
            <a:avLst/>
          </a:prstGeom>
          <a:noFill/>
          <a:ln>
            <a:solidFill>
              <a:srgbClr val="004F3B"/>
            </a:solidFill>
          </a:ln>
        </p:spPr>
        <p:txBody>
          <a:bodyPr wrap="square" rtlCol="0">
            <a:spAutoFit/>
          </a:bodyPr>
          <a:lstStyle/>
          <a:p>
            <a:r>
              <a:rPr lang="en-US" dirty="0"/>
              <a:t>Articulate your major risks.</a:t>
            </a:r>
          </a:p>
          <a:p>
            <a:endParaRPr lang="en-US" dirty="0"/>
          </a:p>
          <a:p>
            <a:r>
              <a:rPr lang="en-US" dirty="0"/>
              <a:t>For each risk, describe what the risk is and how you plan on mitigating it.</a:t>
            </a:r>
          </a:p>
          <a:p>
            <a:endParaRPr lang="en-US" dirty="0"/>
          </a:p>
          <a:p>
            <a:r>
              <a:rPr lang="en-US" dirty="0"/>
              <a:t>DO NOT duplicate this slide. All of your risks must fit on this </a:t>
            </a:r>
            <a:r>
              <a:rPr lang="en-US"/>
              <a:t>one slide.</a:t>
            </a:r>
            <a:endParaRPr lang="en-US" dirty="0"/>
          </a:p>
          <a:p>
            <a:endParaRPr lang="en-US" dirty="0"/>
          </a:p>
          <a:p>
            <a:r>
              <a:rPr lang="en-US" b="1" dirty="0">
                <a:solidFill>
                  <a:srgbClr val="FF0000"/>
                </a:solidFill>
              </a:rPr>
              <a:t>Delete this textbox.</a:t>
            </a:r>
          </a:p>
        </p:txBody>
      </p:sp>
      <p:sp>
        <p:nvSpPr>
          <p:cNvPr id="3" name="TextBox 2">
            <a:extLst>
              <a:ext uri="{FF2B5EF4-FFF2-40B4-BE49-F238E27FC236}">
                <a16:creationId xmlns:a16="http://schemas.microsoft.com/office/drawing/2014/main" id="{9C87E36B-EF6E-E046-ACBF-B247589DB518}"/>
              </a:ext>
            </a:extLst>
          </p:cNvPr>
          <p:cNvSpPr txBox="1"/>
          <p:nvPr/>
        </p:nvSpPr>
        <p:spPr>
          <a:xfrm>
            <a:off x="4724400" y="152400"/>
            <a:ext cx="4267200" cy="1077218"/>
          </a:xfrm>
          <a:prstGeom prst="rect">
            <a:avLst/>
          </a:prstGeom>
          <a:noFill/>
        </p:spPr>
        <p:txBody>
          <a:bodyPr wrap="square" rtlCol="0">
            <a:spAutoFit/>
          </a:bodyPr>
          <a:lstStyle/>
          <a:p>
            <a:r>
              <a:rPr lang="en-US" sz="1600" dirty="0"/>
              <a:t>Do NOT modify the title of this slide in any way.</a:t>
            </a:r>
          </a:p>
          <a:p>
            <a:r>
              <a:rPr lang="en-US" sz="1600" dirty="0"/>
              <a:t>List your project risks on this one slide in bullet points.</a:t>
            </a:r>
          </a:p>
          <a:p>
            <a:r>
              <a:rPr lang="en-US" sz="1600" dirty="0">
                <a:solidFill>
                  <a:srgbClr val="FF0000"/>
                </a:solidFill>
              </a:rPr>
              <a:t>Delete this textbox.</a:t>
            </a:r>
          </a:p>
        </p:txBody>
      </p:sp>
    </p:spTree>
    <p:extLst>
      <p:ext uri="{BB962C8B-B14F-4D97-AF65-F5344CB8AC3E}">
        <p14:creationId xmlns:p14="http://schemas.microsoft.com/office/powerpoint/2010/main" val="1354677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Questions?</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
        <p:nvSpPr>
          <p:cNvPr id="3" name="TextBox 2"/>
          <p:cNvSpPr txBox="1"/>
          <p:nvPr/>
        </p:nvSpPr>
        <p:spPr>
          <a:xfrm>
            <a:off x="1219200" y="2057400"/>
            <a:ext cx="685800" cy="1569660"/>
          </a:xfrm>
          <a:prstGeom prst="rect">
            <a:avLst/>
          </a:prstGeom>
          <a:noFill/>
        </p:spPr>
        <p:txBody>
          <a:bodyPr wrap="square" rtlCol="0">
            <a:spAutoFit/>
          </a:bodyPr>
          <a:lstStyle/>
          <a:p>
            <a:pPr algn="ctr"/>
            <a:r>
              <a:rPr lang="en-US" sz="9600" dirty="0"/>
              <a:t>?</a:t>
            </a:r>
          </a:p>
        </p:txBody>
      </p:sp>
      <p:sp>
        <p:nvSpPr>
          <p:cNvPr id="9" name="TextBox 8"/>
          <p:cNvSpPr txBox="1"/>
          <p:nvPr/>
        </p:nvSpPr>
        <p:spPr>
          <a:xfrm>
            <a:off x="1018563" y="3886200"/>
            <a:ext cx="685800" cy="1569660"/>
          </a:xfrm>
          <a:prstGeom prst="rect">
            <a:avLst/>
          </a:prstGeom>
          <a:noFill/>
        </p:spPr>
        <p:txBody>
          <a:bodyPr wrap="square" rtlCol="0">
            <a:spAutoFit/>
          </a:bodyPr>
          <a:lstStyle/>
          <a:p>
            <a:pPr algn="ctr"/>
            <a:r>
              <a:rPr lang="en-US" sz="9600" dirty="0"/>
              <a:t>?</a:t>
            </a:r>
          </a:p>
        </p:txBody>
      </p:sp>
      <p:sp>
        <p:nvSpPr>
          <p:cNvPr id="10" name="TextBox 9"/>
          <p:cNvSpPr txBox="1"/>
          <p:nvPr/>
        </p:nvSpPr>
        <p:spPr>
          <a:xfrm>
            <a:off x="4114800" y="3710970"/>
            <a:ext cx="685800" cy="1569660"/>
          </a:xfrm>
          <a:prstGeom prst="rect">
            <a:avLst/>
          </a:prstGeom>
          <a:noFill/>
        </p:spPr>
        <p:txBody>
          <a:bodyPr wrap="square" rtlCol="0">
            <a:spAutoFit/>
          </a:bodyPr>
          <a:lstStyle/>
          <a:p>
            <a:pPr algn="ctr"/>
            <a:r>
              <a:rPr lang="en-US" sz="9600" dirty="0"/>
              <a:t>?</a:t>
            </a:r>
          </a:p>
        </p:txBody>
      </p:sp>
      <p:sp>
        <p:nvSpPr>
          <p:cNvPr id="11" name="TextBox 10"/>
          <p:cNvSpPr txBox="1"/>
          <p:nvPr/>
        </p:nvSpPr>
        <p:spPr>
          <a:xfrm>
            <a:off x="2819400" y="5181600"/>
            <a:ext cx="685800" cy="1569660"/>
          </a:xfrm>
          <a:prstGeom prst="rect">
            <a:avLst/>
          </a:prstGeom>
          <a:noFill/>
        </p:spPr>
        <p:txBody>
          <a:bodyPr wrap="square" rtlCol="0">
            <a:spAutoFit/>
          </a:bodyPr>
          <a:lstStyle/>
          <a:p>
            <a:pPr algn="ctr"/>
            <a:r>
              <a:rPr lang="en-US" sz="9600" dirty="0"/>
              <a:t>?</a:t>
            </a:r>
          </a:p>
        </p:txBody>
      </p:sp>
      <p:sp>
        <p:nvSpPr>
          <p:cNvPr id="12" name="TextBox 11"/>
          <p:cNvSpPr txBox="1"/>
          <p:nvPr/>
        </p:nvSpPr>
        <p:spPr>
          <a:xfrm>
            <a:off x="3657600" y="1752600"/>
            <a:ext cx="685800" cy="1569660"/>
          </a:xfrm>
          <a:prstGeom prst="rect">
            <a:avLst/>
          </a:prstGeom>
          <a:noFill/>
        </p:spPr>
        <p:txBody>
          <a:bodyPr wrap="square" rtlCol="0">
            <a:spAutoFit/>
          </a:bodyPr>
          <a:lstStyle/>
          <a:p>
            <a:pPr algn="ctr"/>
            <a:r>
              <a:rPr lang="en-US" sz="9600" dirty="0"/>
              <a:t>?</a:t>
            </a:r>
          </a:p>
        </p:txBody>
      </p:sp>
      <p:sp>
        <p:nvSpPr>
          <p:cNvPr id="13" name="TextBox 12"/>
          <p:cNvSpPr txBox="1"/>
          <p:nvPr/>
        </p:nvSpPr>
        <p:spPr>
          <a:xfrm>
            <a:off x="7620000" y="4495800"/>
            <a:ext cx="685800" cy="1569660"/>
          </a:xfrm>
          <a:prstGeom prst="rect">
            <a:avLst/>
          </a:prstGeom>
          <a:noFill/>
        </p:spPr>
        <p:txBody>
          <a:bodyPr wrap="square" rtlCol="0">
            <a:spAutoFit/>
          </a:bodyPr>
          <a:lstStyle/>
          <a:p>
            <a:pPr algn="ctr"/>
            <a:r>
              <a:rPr lang="en-US" sz="9600" dirty="0"/>
              <a:t>?</a:t>
            </a:r>
          </a:p>
        </p:txBody>
      </p:sp>
      <p:sp>
        <p:nvSpPr>
          <p:cNvPr id="14" name="TextBox 13"/>
          <p:cNvSpPr txBox="1"/>
          <p:nvPr/>
        </p:nvSpPr>
        <p:spPr>
          <a:xfrm>
            <a:off x="5943600" y="2030835"/>
            <a:ext cx="685800" cy="1569660"/>
          </a:xfrm>
          <a:prstGeom prst="rect">
            <a:avLst/>
          </a:prstGeom>
          <a:noFill/>
        </p:spPr>
        <p:txBody>
          <a:bodyPr wrap="square" rtlCol="0">
            <a:spAutoFit/>
          </a:bodyPr>
          <a:lstStyle/>
          <a:p>
            <a:pPr algn="ctr"/>
            <a:r>
              <a:rPr lang="en-US" sz="9600" dirty="0"/>
              <a:t>?</a:t>
            </a:r>
          </a:p>
        </p:txBody>
      </p:sp>
      <p:sp>
        <p:nvSpPr>
          <p:cNvPr id="16" name="TextBox 15"/>
          <p:cNvSpPr txBox="1"/>
          <p:nvPr/>
        </p:nvSpPr>
        <p:spPr>
          <a:xfrm>
            <a:off x="6248400" y="4812740"/>
            <a:ext cx="685800" cy="1569660"/>
          </a:xfrm>
          <a:prstGeom prst="rect">
            <a:avLst/>
          </a:prstGeom>
          <a:noFill/>
        </p:spPr>
        <p:txBody>
          <a:bodyPr wrap="square" rtlCol="0">
            <a:spAutoFit/>
          </a:bodyPr>
          <a:lstStyle/>
          <a:p>
            <a:pPr algn="ctr"/>
            <a:r>
              <a:rPr lang="en-US" sz="9600" dirty="0"/>
              <a:t>?</a:t>
            </a:r>
          </a:p>
        </p:txBody>
      </p:sp>
      <p:sp>
        <p:nvSpPr>
          <p:cNvPr id="17" name="TextBox 16"/>
          <p:cNvSpPr txBox="1"/>
          <p:nvPr/>
        </p:nvSpPr>
        <p:spPr>
          <a:xfrm>
            <a:off x="7734300" y="1545529"/>
            <a:ext cx="685800" cy="1569660"/>
          </a:xfrm>
          <a:prstGeom prst="rect">
            <a:avLst/>
          </a:prstGeom>
          <a:noFill/>
        </p:spPr>
        <p:txBody>
          <a:bodyPr wrap="square" rtlCol="0">
            <a:spAutoFit/>
          </a:bodyPr>
          <a:lstStyle/>
          <a:p>
            <a:pPr algn="ctr"/>
            <a:r>
              <a:rPr lang="en-US" sz="9600" dirty="0"/>
              <a:t>?</a:t>
            </a:r>
          </a:p>
        </p:txBody>
      </p:sp>
    </p:spTree>
    <p:extLst>
      <p:ext uri="{BB962C8B-B14F-4D97-AF65-F5344CB8AC3E}">
        <p14:creationId xmlns:p14="http://schemas.microsoft.com/office/powerpoint/2010/main" val="177510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r>
              <a:rPr lang="en-US"/>
              <a:t>Project Plan Presentation</a:t>
            </a:r>
            <a:br>
              <a:rPr lang="en-US" dirty="0"/>
            </a:br>
            <a:r>
              <a:rPr lang="en-US" sz="3600" dirty="0"/>
              <a:t>[Project Title 36pt]</a:t>
            </a:r>
          </a:p>
        </p:txBody>
      </p:sp>
      <p:sp>
        <p:nvSpPr>
          <p:cNvPr id="3" name="Subtitle 2"/>
          <p:cNvSpPr>
            <a:spLocks noGrp="1"/>
          </p:cNvSpPr>
          <p:nvPr>
            <p:ph type="subTitle" idx="1"/>
          </p:nvPr>
        </p:nvSpPr>
        <p:spPr>
          <a:xfrm>
            <a:off x="2072268" y="3810000"/>
            <a:ext cx="6400800" cy="2362200"/>
          </a:xfrm>
        </p:spPr>
        <p:txBody>
          <a:bodyPr/>
          <a:lstStyle/>
          <a:p>
            <a:r>
              <a:rPr lang="en-US" sz="2400" dirty="0">
                <a:solidFill>
                  <a:srgbClr val="18453B"/>
                </a:solidFill>
              </a:rPr>
              <a:t>Team [Team Name 24pt]</a:t>
            </a:r>
          </a:p>
          <a:p>
            <a:pPr>
              <a:spcBef>
                <a:spcPts val="600"/>
              </a:spcBef>
            </a:pPr>
            <a:r>
              <a:rPr lang="en-US" dirty="0">
                <a:solidFill>
                  <a:srgbClr val="18453B"/>
                </a:solidFill>
              </a:rPr>
              <a:t>[Team Member 1 16pt]</a:t>
            </a:r>
          </a:p>
          <a:p>
            <a:r>
              <a:rPr lang="en-US" dirty="0">
                <a:solidFill>
                  <a:srgbClr val="18453B"/>
                </a:solidFill>
              </a:rPr>
              <a:t>[Team Member 2 16pt]</a:t>
            </a:r>
          </a:p>
          <a:p>
            <a:r>
              <a:rPr lang="en-US" dirty="0">
                <a:solidFill>
                  <a:srgbClr val="18453B"/>
                </a:solidFill>
              </a:rPr>
              <a:t>[Team Member 3 16pt]</a:t>
            </a:r>
          </a:p>
          <a:p>
            <a:r>
              <a:rPr lang="en-US" dirty="0">
                <a:solidFill>
                  <a:srgbClr val="18453B"/>
                </a:solidFill>
              </a:rPr>
              <a:t>[Team Member 4 16pt]</a:t>
            </a:r>
          </a:p>
          <a:p>
            <a:r>
              <a:rPr lang="en-US" dirty="0">
                <a:solidFill>
                  <a:srgbClr val="18453B"/>
                </a:solidFill>
              </a:rPr>
              <a:t>[Team Member 5 16pt]</a:t>
            </a:r>
          </a:p>
          <a:p>
            <a:r>
              <a:rPr lang="en-US" dirty="0">
                <a:solidFill>
                  <a:srgbClr val="18453B"/>
                </a:solidFill>
              </a:rPr>
              <a:t>[Team Member 6 16pt]</a:t>
            </a:r>
          </a:p>
          <a:p>
            <a:pPr>
              <a:spcBef>
                <a:spcPts val="600"/>
              </a:spcBef>
            </a:pPr>
            <a:r>
              <a:rPr lang="en-US" dirty="0"/>
              <a:t>Department of Computer Science and Engineering</a:t>
            </a:r>
          </a:p>
          <a:p>
            <a:r>
              <a:rPr lang="en-US" dirty="0"/>
              <a:t>Michigan State University</a:t>
            </a:r>
          </a:p>
          <a:p>
            <a:pPr>
              <a:spcBef>
                <a:spcPts val="600"/>
              </a:spcBef>
            </a:pPr>
            <a:r>
              <a:rPr lang="en-US"/>
              <a:t>Fall 2025</a:t>
            </a:r>
            <a:endParaRPr lang="en-US" dirty="0"/>
          </a:p>
        </p:txBody>
      </p:sp>
    </p:spTree>
    <p:extLst>
      <p:ext uri="{BB962C8B-B14F-4D97-AF65-F5344CB8AC3E}">
        <p14:creationId xmlns:p14="http://schemas.microsoft.com/office/powerpoint/2010/main" val="13660376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Project Sponsor Overview</a:t>
            </a:r>
          </a:p>
        </p:txBody>
      </p:sp>
      <p:sp>
        <p:nvSpPr>
          <p:cNvPr id="7171" name="Content Placeholder 2"/>
          <p:cNvSpPr>
            <a:spLocks noGrp="1"/>
          </p:cNvSpPr>
          <p:nvPr>
            <p:ph idx="1"/>
          </p:nvPr>
        </p:nvSpPr>
        <p:spPr/>
        <p:txBody>
          <a:bodyPr/>
          <a:lstStyle/>
          <a:p>
            <a:r>
              <a:rPr lang="en-US" dirty="0"/>
              <a:t>Point 1</a:t>
            </a:r>
          </a:p>
          <a:p>
            <a:r>
              <a:rPr lang="en-US" dirty="0"/>
              <a:t>Point 2</a:t>
            </a:r>
          </a:p>
          <a:p>
            <a:r>
              <a:rPr lang="en-US" dirty="0"/>
              <a:t>Point 3</a:t>
            </a:r>
          </a:p>
          <a:p>
            <a:r>
              <a:rPr lang="en-US" dirty="0" err="1"/>
              <a:t>Etc</a:t>
            </a:r>
            <a:r>
              <a:rPr lang="en-US" dirty="0"/>
              <a:t>…</a:t>
            </a:r>
          </a:p>
          <a:p>
            <a:endParaRPr lang="en-US" dirty="0"/>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
        <p:nvSpPr>
          <p:cNvPr id="8" name="TextBox 7"/>
          <p:cNvSpPr txBox="1"/>
          <p:nvPr/>
        </p:nvSpPr>
        <p:spPr>
          <a:xfrm>
            <a:off x="3733800" y="2057400"/>
            <a:ext cx="4038600" cy="2031325"/>
          </a:xfrm>
          <a:prstGeom prst="rect">
            <a:avLst/>
          </a:prstGeom>
          <a:noFill/>
          <a:ln>
            <a:solidFill>
              <a:srgbClr val="004F3B"/>
            </a:solidFill>
          </a:ln>
        </p:spPr>
        <p:txBody>
          <a:bodyPr wrap="square" rtlCol="0">
            <a:spAutoFit/>
          </a:bodyPr>
          <a:lstStyle/>
          <a:p>
            <a:r>
              <a:rPr lang="en-US" dirty="0"/>
              <a:t>Describe your project sponsor in 60 seconds or less</a:t>
            </a:r>
          </a:p>
          <a:p>
            <a:endParaRPr lang="en-US" dirty="0"/>
          </a:p>
          <a:p>
            <a:r>
              <a:rPr lang="en-US" dirty="0"/>
              <a:t>Add some interesting artwork about your sponsor. Look on your sponsor’s website.</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02811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Project Functional Specifications</a:t>
            </a:r>
          </a:p>
        </p:txBody>
      </p:sp>
      <p:sp>
        <p:nvSpPr>
          <p:cNvPr id="7171"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
        <p:nvSpPr>
          <p:cNvPr id="8" name="TextBox 7"/>
          <p:cNvSpPr txBox="1"/>
          <p:nvPr/>
        </p:nvSpPr>
        <p:spPr>
          <a:xfrm>
            <a:off x="5334000" y="2438400"/>
            <a:ext cx="3200400" cy="3139321"/>
          </a:xfrm>
          <a:prstGeom prst="rect">
            <a:avLst/>
          </a:prstGeom>
          <a:noFill/>
          <a:ln>
            <a:solidFill>
              <a:srgbClr val="004F3B"/>
            </a:solidFill>
          </a:ln>
        </p:spPr>
        <p:txBody>
          <a:bodyPr wrap="square" rtlCol="0">
            <a:spAutoFit/>
          </a:bodyPr>
          <a:lstStyle/>
          <a:p>
            <a:r>
              <a:rPr lang="en-US" dirty="0"/>
              <a:t>This is your project overview.</a:t>
            </a:r>
          </a:p>
          <a:p>
            <a:endParaRPr lang="en-US" dirty="0"/>
          </a:p>
          <a:p>
            <a:r>
              <a:rPr lang="en-US" dirty="0"/>
              <a:t>Describe what problem your project solves.</a:t>
            </a:r>
          </a:p>
          <a:p>
            <a:endParaRPr lang="en-US" dirty="0"/>
          </a:p>
          <a:p>
            <a:r>
              <a:rPr lang="en-US" dirty="0"/>
              <a:t>Answer the question “What does your project do?”</a:t>
            </a:r>
          </a:p>
          <a:p>
            <a:endParaRPr lang="en-US" dirty="0"/>
          </a:p>
          <a:p>
            <a:r>
              <a:rPr lang="en-US" dirty="0"/>
              <a:t>This is your “elevator pitch”.</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3787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Project Design Specifications</a:t>
            </a:r>
          </a:p>
        </p:txBody>
      </p:sp>
      <p:sp>
        <p:nvSpPr>
          <p:cNvPr id="8195"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8" name="Date Placeholder 7"/>
          <p:cNvSpPr>
            <a:spLocks noGrp="1"/>
          </p:cNvSpPr>
          <p:nvPr>
            <p:ph type="dt" sz="half" idx="10"/>
          </p:nvPr>
        </p:nvSpPr>
        <p:spPr/>
        <p:txBody>
          <a:bodyPr/>
          <a:lstStyle/>
          <a:p>
            <a:r>
              <a:rPr lang="en-US"/>
              <a:t>The Capstone Experience</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6</a:t>
            </a:fld>
            <a:endParaRPr lang="en-US"/>
          </a:p>
        </p:txBody>
      </p:sp>
      <p:sp>
        <p:nvSpPr>
          <p:cNvPr id="7" name="TextBox 6"/>
          <p:cNvSpPr txBox="1"/>
          <p:nvPr/>
        </p:nvSpPr>
        <p:spPr>
          <a:xfrm>
            <a:off x="5334000" y="2438400"/>
            <a:ext cx="3200400" cy="1477328"/>
          </a:xfrm>
          <a:prstGeom prst="rect">
            <a:avLst/>
          </a:prstGeom>
          <a:noFill/>
          <a:ln>
            <a:solidFill>
              <a:srgbClr val="004F3B"/>
            </a:solidFill>
          </a:ln>
        </p:spPr>
        <p:txBody>
          <a:bodyPr wrap="square" rtlCol="0">
            <a:spAutoFit/>
          </a:bodyPr>
          <a:lstStyle/>
          <a:p>
            <a:r>
              <a:rPr lang="en-US" dirty="0"/>
              <a:t>Articulate a summary of your project’s major features as well as its overall design.</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166161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1]</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157222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Screen Mockup: [Title 2]</a:t>
            </a:r>
            <a:endParaRPr lang="en-US" dirty="0"/>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662856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3]</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838670779"/>
      </p:ext>
    </p:extLst>
  </p:cSld>
  <p:clrMapOvr>
    <a:masterClrMapping/>
  </p:clrMapOvr>
</p:sld>
</file>

<file path=ppt/theme/theme1.xml><?xml version="1.0" encoding="utf-8"?>
<a:theme xmlns:a="http://schemas.openxmlformats.org/drawingml/2006/main" name="Office Theme">
  <a:themeElements>
    <a:clrScheme name="Capston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8453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TotalTime>
  <Words>2302</Words>
  <Application>Microsoft Office PowerPoint</Application>
  <PresentationFormat>On-screen Show (4:3)</PresentationFormat>
  <Paragraphs>309</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Wingdings</vt:lpstr>
      <vt:lpstr>Office Theme</vt:lpstr>
      <vt:lpstr>Read Me [1 of 2]</vt:lpstr>
      <vt:lpstr>READ ME [2 of 2]</vt:lpstr>
      <vt:lpstr>Project Plan Presentation [Project Title 36pt]</vt:lpstr>
      <vt:lpstr>Project Sponsor Overview</vt:lpstr>
      <vt:lpstr>Project Functional Specifications</vt:lpstr>
      <vt:lpstr>Project Design Specifications</vt:lpstr>
      <vt:lpstr>Screen Mockup: [Title 1]</vt:lpstr>
      <vt:lpstr>Screen Mockup: [Title 2]</vt:lpstr>
      <vt:lpstr>Screen Mockup: [Title 3]</vt:lpstr>
      <vt:lpstr>Screen Mockup: [Title 4]</vt:lpstr>
      <vt:lpstr>Screen Mockup Instructions</vt:lpstr>
      <vt:lpstr>Screen Mockups: Web Interface</vt:lpstr>
      <vt:lpstr>Screen Mockup: iOS Application</vt:lpstr>
      <vt:lpstr>Project Technical Specifications</vt:lpstr>
      <vt:lpstr>Project System Architecture</vt:lpstr>
      <vt:lpstr>System Architecture Slide Notes</vt:lpstr>
      <vt:lpstr>System Architecture Slide Notes</vt:lpstr>
      <vt:lpstr>System Architecture Slide Notes</vt:lpstr>
      <vt:lpstr>System Architecture Slide Notes</vt:lpstr>
      <vt:lpstr>System Architecture Slide Notes</vt:lpstr>
      <vt:lpstr>Project System Components</vt:lpstr>
      <vt:lpstr>Project Risks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the Title</dc:title>
  <dc:creator>Wayne</dc:creator>
  <cp:lastModifiedBy>Wayne Dyksen</cp:lastModifiedBy>
  <cp:revision>283</cp:revision>
  <dcterms:created xsi:type="dcterms:W3CDTF">2006-08-16T00:00:00Z</dcterms:created>
  <dcterms:modified xsi:type="dcterms:W3CDTF">2025-08-18T19:04:45Z</dcterms:modified>
</cp:coreProperties>
</file>